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88" r:id="rId7"/>
    <p:sldId id="261" r:id="rId8"/>
    <p:sldId id="273" r:id="rId9"/>
    <p:sldId id="274" r:id="rId10"/>
    <p:sldId id="275" r:id="rId11"/>
    <p:sldId id="276" r:id="rId12"/>
    <p:sldId id="277" r:id="rId13"/>
    <p:sldId id="263" r:id="rId14"/>
    <p:sldId id="297" r:id="rId15"/>
    <p:sldId id="264" r:id="rId16"/>
    <p:sldId id="270" r:id="rId17"/>
    <p:sldId id="295" r:id="rId18"/>
    <p:sldId id="265" r:id="rId19"/>
    <p:sldId id="266" r:id="rId20"/>
    <p:sldId id="267" r:id="rId21"/>
    <p:sldId id="268" r:id="rId22"/>
    <p:sldId id="269" r:id="rId23"/>
    <p:sldId id="296" r:id="rId24"/>
    <p:sldId id="271" r:id="rId25"/>
    <p:sldId id="272" r:id="rId26"/>
    <p:sldId id="289" r:id="rId27"/>
    <p:sldId id="278" r:id="rId28"/>
    <p:sldId id="290" r:id="rId29"/>
    <p:sldId id="291" r:id="rId30"/>
    <p:sldId id="280" r:id="rId31"/>
    <p:sldId id="292" r:id="rId32"/>
    <p:sldId id="282" r:id="rId33"/>
    <p:sldId id="281" r:id="rId34"/>
    <p:sldId id="293" r:id="rId35"/>
    <p:sldId id="285" r:id="rId36"/>
    <p:sldId id="29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49" d="100"/>
          <a:sy n="49" d="100"/>
        </p:scale>
        <p:origin x="72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2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0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629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547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012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93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71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82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90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66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05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8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52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90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3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15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823D11-2046-4A19-A3E2-EDAD22777B14}" type="datetimeFigureOut">
              <a:rPr lang="es-ES" smtClean="0"/>
              <a:t>26/08/2024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9AAF57-1775-49DB-BB20-3FADABA7C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586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697/predict+students+dropout+and+academic+succes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1508C-EED9-550B-1DCF-8B4B00F9F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9070" y="2945130"/>
            <a:ext cx="7295535" cy="1200150"/>
          </a:xfrm>
        </p:spPr>
        <p:txBody>
          <a:bodyPr>
            <a:noAutofit/>
          </a:bodyPr>
          <a:lstStyle/>
          <a:p>
            <a:r>
              <a:rPr lang="es-ES" sz="3600" dirty="0"/>
              <a:t>Deserción escolar y éxito académico de los estudiantes.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28432C-9C4C-F9C2-F9AC-5E04FF4A2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3598"/>
            <a:ext cx="9144000" cy="640080"/>
          </a:xfrm>
        </p:spPr>
        <p:txBody>
          <a:bodyPr>
            <a:normAutofit/>
          </a:bodyPr>
          <a:lstStyle/>
          <a:p>
            <a:r>
              <a:rPr lang="es-ES" sz="2800" b="1" dirty="0"/>
              <a:t>Sara Pérez-Mallaina</a:t>
            </a:r>
          </a:p>
        </p:txBody>
      </p:sp>
      <p:pic>
        <p:nvPicPr>
          <p:cNvPr id="1026" name="Picture 2" descr="BBK Bootcamps Powered by The Bridge">
            <a:extLst>
              <a:ext uri="{FF2B5EF4-FFF2-40B4-BE49-F238E27FC236}">
                <a16:creationId xmlns:a16="http://schemas.microsoft.com/office/drawing/2014/main" id="{CEDC3256-CCFE-C002-E6F1-A577B9656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2" y="187443"/>
            <a:ext cx="3810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101ACE9-D533-2AF1-3333-0B9F6D685AFB}"/>
              </a:ext>
            </a:extLst>
          </p:cNvPr>
          <p:cNvSpPr txBox="1">
            <a:spLocks/>
          </p:cNvSpPr>
          <p:nvPr/>
        </p:nvSpPr>
        <p:spPr>
          <a:xfrm>
            <a:off x="1630680" y="1819830"/>
            <a:ext cx="9144000" cy="7691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/>
              <a:t>Problema de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181835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2FF4B-1143-FA0E-4D2A-DB6DD1E7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65" y="0"/>
            <a:ext cx="11564470" cy="467726"/>
          </a:xfrm>
        </p:spPr>
        <p:txBody>
          <a:bodyPr>
            <a:normAutofit fontScale="90000"/>
          </a:bodyPr>
          <a:lstStyle/>
          <a:p>
            <a:r>
              <a:rPr lang="es-ES" sz="3600" b="1" dirty="0" err="1"/>
              <a:t>Random</a:t>
            </a:r>
            <a:r>
              <a:rPr lang="es-ES" sz="3600" b="1" dirty="0"/>
              <a:t> Forest para evaluar la importancia de las variables: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E0E3520-F2CB-E3F0-B634-5CEA7AD5BA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3159" y="529171"/>
            <a:ext cx="9605682" cy="5799657"/>
          </a:xfrm>
        </p:spPr>
      </p:pic>
    </p:spTree>
    <p:extLst>
      <p:ext uri="{BB962C8B-B14F-4D97-AF65-F5344CB8AC3E}">
        <p14:creationId xmlns:p14="http://schemas.microsoft.com/office/powerpoint/2010/main" val="302670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4454B-8E19-6959-B704-993E8C98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004"/>
          </a:xfrm>
        </p:spPr>
        <p:txBody>
          <a:bodyPr/>
          <a:lstStyle/>
          <a:p>
            <a:r>
              <a:rPr lang="es-ES" dirty="0"/>
              <a:t>Eliminación de variables: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86C84-B41B-3308-6611-85283AEAB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9062" y="2411816"/>
            <a:ext cx="5316938" cy="38513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 dirty="0"/>
              <a:t>Teniendo en cuenta el </a:t>
            </a:r>
            <a:r>
              <a:rPr lang="es-ES" sz="2400" dirty="0" err="1"/>
              <a:t>correlograma</a:t>
            </a:r>
            <a:r>
              <a:rPr lang="es-ES" sz="2400" dirty="0"/>
              <a:t> y el </a:t>
            </a:r>
            <a:r>
              <a:rPr lang="es-ES" sz="2400" dirty="0" err="1"/>
              <a:t>Random</a:t>
            </a:r>
            <a:r>
              <a:rPr lang="es-ES" sz="2400" dirty="0"/>
              <a:t> Forest, elimino las siguientes variables que ya están representadas en otras variables:</a:t>
            </a:r>
          </a:p>
          <a:p>
            <a:pPr>
              <a:buFontTx/>
              <a:buChar char="-"/>
            </a:pPr>
            <a:r>
              <a:rPr lang="es-ES" sz="2400" dirty="0"/>
              <a:t>‘Ocupación de la madre’,</a:t>
            </a:r>
          </a:p>
          <a:p>
            <a:pPr>
              <a:buFontTx/>
              <a:buChar char="-"/>
            </a:pPr>
            <a:r>
              <a:rPr lang="pt-BR" sz="2400" dirty="0"/>
              <a:t>'Unidades curriculares 1º sem (</a:t>
            </a:r>
            <a:r>
              <a:rPr lang="pt-BR" sz="2400" dirty="0" err="1"/>
              <a:t>aprobado</a:t>
            </a:r>
            <a:r>
              <a:rPr lang="pt-BR" sz="2400" dirty="0"/>
              <a:t>)',</a:t>
            </a:r>
          </a:p>
          <a:p>
            <a:pPr>
              <a:buFontTx/>
              <a:buChar char="-"/>
            </a:pPr>
            <a:r>
              <a:rPr lang="pt-BR" sz="2400" dirty="0"/>
              <a:t> 'Unidades curriculares 1er sem (acreditado)',</a:t>
            </a:r>
            <a:endParaRPr lang="es-ES" sz="2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1F175A-7981-7EA6-90E2-B57F952BD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9858" y="1401103"/>
            <a:ext cx="5719482" cy="48620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 dirty="0"/>
              <a:t>También elimino las siguientes variables porque según el </a:t>
            </a:r>
            <a:r>
              <a:rPr lang="es-ES" sz="2400" dirty="0" err="1"/>
              <a:t>Random</a:t>
            </a:r>
            <a:r>
              <a:rPr lang="es-ES" sz="2400" dirty="0"/>
              <a:t> Forest no tienen mucha importancia y meten ruido:</a:t>
            </a:r>
          </a:p>
          <a:p>
            <a:pPr marL="0" indent="0">
              <a:buNone/>
            </a:pPr>
            <a:r>
              <a:rPr lang="es-ES" sz="2400" dirty="0"/>
              <a:t>- 'Internacional',</a:t>
            </a:r>
          </a:p>
          <a:p>
            <a:pPr marL="0" indent="0">
              <a:buNone/>
            </a:pPr>
            <a:r>
              <a:rPr lang="es-ES" sz="2400" dirty="0"/>
              <a:t>- 'Nacionalidad',</a:t>
            </a:r>
          </a:p>
          <a:p>
            <a:pPr marL="0" indent="0">
              <a:buNone/>
            </a:pPr>
            <a:r>
              <a:rPr lang="es-ES" sz="2400" dirty="0"/>
              <a:t>- 'Estado Civil',</a:t>
            </a:r>
          </a:p>
          <a:p>
            <a:pPr marL="0" indent="0">
              <a:buNone/>
            </a:pPr>
            <a:r>
              <a:rPr lang="es-ES" sz="2400" dirty="0"/>
              <a:t>- 'Asistencia diurna/nocturna',</a:t>
            </a:r>
          </a:p>
          <a:p>
            <a:pPr marL="0" indent="0">
              <a:buNone/>
            </a:pPr>
            <a:r>
              <a:rPr lang="es-ES" sz="2400" dirty="0"/>
              <a:t>- 'Orden de </a:t>
            </a:r>
            <a:r>
              <a:rPr lang="es-ES" sz="2400" dirty="0" err="1"/>
              <a:t>Aplicacion</a:t>
            </a:r>
            <a:r>
              <a:rPr lang="es-ES" sz="2400" dirty="0"/>
              <a:t>',</a:t>
            </a:r>
          </a:p>
          <a:p>
            <a:pPr marL="0" indent="0">
              <a:buNone/>
            </a:pPr>
            <a:r>
              <a:rPr lang="es-ES" sz="2400" dirty="0"/>
              <a:t>- 'Unidades curriculares 1º y 2º </a:t>
            </a:r>
            <a:r>
              <a:rPr lang="es-ES" sz="2400" dirty="0" err="1"/>
              <a:t>sem</a:t>
            </a:r>
            <a:r>
              <a:rPr lang="es-ES" sz="2400" dirty="0"/>
              <a:t> (sin evaluaciones)',</a:t>
            </a:r>
          </a:p>
          <a:p>
            <a:pPr marL="0" indent="0">
              <a:buNone/>
            </a:pPr>
            <a:r>
              <a:rPr lang="es-ES" sz="2400" dirty="0"/>
              <a:t>- 'Necesidades educativas especiales'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F1D1440-3CBA-CCD5-BBFB-C005579BA1C8}"/>
              </a:ext>
            </a:extLst>
          </p:cNvPr>
          <p:cNvCxnSpPr/>
          <p:nvPr/>
        </p:nvCxnSpPr>
        <p:spPr>
          <a:xfrm>
            <a:off x="5860026" y="1563329"/>
            <a:ext cx="0" cy="4699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9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304CA-1226-A07F-81F7-BBE33130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9" y="528252"/>
            <a:ext cx="3142130" cy="2900748"/>
          </a:xfrm>
        </p:spPr>
        <p:txBody>
          <a:bodyPr>
            <a:noAutofit/>
          </a:bodyPr>
          <a:lstStyle/>
          <a:p>
            <a:r>
              <a:rPr lang="es-ES" sz="3600" b="1" dirty="0" err="1"/>
              <a:t>Correlograma</a:t>
            </a:r>
            <a:r>
              <a:rPr lang="es-ES" sz="3600" b="1" dirty="0"/>
              <a:t> sin las variables:</a:t>
            </a:r>
            <a:br>
              <a:rPr lang="es-ES" sz="3600" b="1" dirty="0"/>
            </a:br>
            <a:br>
              <a:rPr lang="es-ES" sz="2400" b="1" dirty="0"/>
            </a:br>
            <a:r>
              <a:rPr lang="es-ES" sz="2400" b="1" dirty="0"/>
              <a:t>Me quedo con</a:t>
            </a:r>
            <a:br>
              <a:rPr lang="es-ES" sz="2400" b="1" dirty="0"/>
            </a:br>
            <a:r>
              <a:rPr lang="es-ES" sz="2400" b="1" dirty="0"/>
              <a:t>(4424, 27)</a:t>
            </a:r>
            <a:endParaRPr lang="es-ES" sz="3600" b="1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A02D072-78CD-E991-6E2F-25C81A0D9C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4519" y="0"/>
            <a:ext cx="8767482" cy="6858000"/>
          </a:xfrm>
        </p:spPr>
      </p:pic>
    </p:spTree>
    <p:extLst>
      <p:ext uri="{BB962C8B-B14F-4D97-AF65-F5344CB8AC3E}">
        <p14:creationId xmlns:p14="http://schemas.microsoft.com/office/powerpoint/2010/main" val="304063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7ACF9-5BB8-37ED-67D0-00EC7580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6248400" cy="487679"/>
          </a:xfrm>
        </p:spPr>
        <p:txBody>
          <a:bodyPr>
            <a:noAutofit/>
          </a:bodyPr>
          <a:lstStyle/>
          <a:p>
            <a:r>
              <a:rPr lang="es-ES" sz="3600" b="1" dirty="0"/>
              <a:t>Analizo la variable Genero: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B39860-0ED7-BA83-E851-F687950C4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23" y="1170039"/>
            <a:ext cx="2782450" cy="5200282"/>
          </a:xfrm>
        </p:spPr>
        <p:txBody>
          <a:bodyPr>
            <a:normAutofit lnSpcReduction="10000"/>
          </a:bodyPr>
          <a:lstStyle/>
          <a:p>
            <a:r>
              <a:rPr lang="es-ES" sz="1800" b="1" dirty="0"/>
              <a:t>1556 hombres 35.1%</a:t>
            </a:r>
          </a:p>
          <a:p>
            <a:r>
              <a:rPr lang="es-ES" sz="1800" b="1" dirty="0"/>
              <a:t>2869 mujeres 64.9%</a:t>
            </a:r>
          </a:p>
          <a:p>
            <a:r>
              <a:rPr lang="es-ES" sz="1800" dirty="0"/>
              <a:t>El 30% de hombres abandona.</a:t>
            </a:r>
          </a:p>
          <a:p>
            <a:r>
              <a:rPr lang="es-ES" sz="1800" dirty="0"/>
              <a:t>Más del 40% de mujeres abandona.</a:t>
            </a:r>
          </a:p>
          <a:p>
            <a:r>
              <a:rPr lang="es-ES" sz="1800" dirty="0"/>
              <a:t>Entre un 20 y 30% matriculados, un poco mayor mujeres.</a:t>
            </a:r>
          </a:p>
          <a:p>
            <a:r>
              <a:rPr lang="es-ES" sz="1800" dirty="0"/>
              <a:t>Más del 50% de hombres graduados. Mujeres más de 30%</a:t>
            </a:r>
          </a:p>
          <a:p>
            <a:r>
              <a:rPr lang="es-ES" sz="1800" dirty="0"/>
              <a:t>Estos datos sugieren la necesidad de investigar las razones por las cuales un % más alto de mujeres abandona los estudios.</a:t>
            </a:r>
          </a:p>
          <a:p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8BD939-B37C-45C4-FD32-5A5BF554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373" y="487679"/>
            <a:ext cx="8701626" cy="58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9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E9F12-FBA4-069D-3646-511A0BEB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770" y="0"/>
            <a:ext cx="4800598" cy="561533"/>
          </a:xfrm>
        </p:spPr>
        <p:txBody>
          <a:bodyPr>
            <a:normAutofit fontScale="90000"/>
          </a:bodyPr>
          <a:lstStyle/>
          <a:p>
            <a:r>
              <a:rPr lang="es-ES" sz="3600" b="1" dirty="0"/>
              <a:t>Tasas de matrícula al día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CBE6D-B167-924C-878A-D183FCAD1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7" y="1258530"/>
            <a:ext cx="4503175" cy="5098026"/>
          </a:xfrm>
        </p:spPr>
        <p:txBody>
          <a:bodyPr>
            <a:normAutofit/>
          </a:bodyPr>
          <a:lstStyle/>
          <a:p>
            <a:r>
              <a:rPr lang="es-ES" b="1" dirty="0"/>
              <a:t>0 -&gt; 556</a:t>
            </a:r>
          </a:p>
          <a:p>
            <a:r>
              <a:rPr lang="es-ES" b="1" dirty="0"/>
              <a:t>1 -&gt; 3868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000" b="1" dirty="0"/>
              <a:t>Situación</a:t>
            </a:r>
            <a:r>
              <a:rPr lang="es-ES" b="1" dirty="0"/>
              <a:t>       1    |    2     |   3 </a:t>
            </a:r>
          </a:p>
          <a:p>
            <a:pPr marL="0" indent="0">
              <a:buNone/>
            </a:pPr>
            <a:r>
              <a:rPr lang="es-ES" sz="2000" b="1" dirty="0"/>
              <a:t>Tasas al día          </a:t>
            </a:r>
          </a:p>
          <a:p>
            <a:pPr marL="0" indent="0">
              <a:buNone/>
            </a:pPr>
            <a:r>
              <a:rPr lang="es-ES" b="1" dirty="0"/>
              <a:t>0%           86.64 | 8.02   | 5.34                          1%           24.77  | 19.26 | 55.97</a:t>
            </a:r>
          </a:p>
          <a:p>
            <a:r>
              <a:rPr lang="es-ES" sz="2000" dirty="0"/>
              <a:t>Se ve que influye mucho en abandonar si no las tienes al día.</a:t>
            </a:r>
          </a:p>
          <a:p>
            <a:r>
              <a:rPr lang="es-ES" sz="2000" dirty="0"/>
              <a:t>Correlación positiva: 0.41 aunque no sea excesivamente alta.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EC31CB-6795-E589-ED04-D4095E612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2"/>
          <a:stretch/>
        </p:blipFill>
        <p:spPr>
          <a:xfrm>
            <a:off x="5423846" y="964748"/>
            <a:ext cx="6768154" cy="53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6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073AD-A29C-FCDA-0CAA-73BC0460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76" y="-9832"/>
            <a:ext cx="6816211" cy="620526"/>
          </a:xfrm>
        </p:spPr>
        <p:txBody>
          <a:bodyPr>
            <a:normAutofit fontScale="90000"/>
          </a:bodyPr>
          <a:lstStyle/>
          <a:p>
            <a:r>
              <a:rPr lang="es-ES" sz="3600" b="1" dirty="0"/>
              <a:t>Analizo la variable Nota de ingreso: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8B650B-8827-53F9-8B9B-F3648F5D60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105"/>
          <a:stretch/>
        </p:blipFill>
        <p:spPr>
          <a:xfrm>
            <a:off x="0" y="2628996"/>
            <a:ext cx="6558116" cy="3689360"/>
          </a:xfr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0325048-6310-E4C2-5496-8A1FD9601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9096" y="1101214"/>
            <a:ext cx="4745988" cy="5112774"/>
          </a:xfrm>
        </p:spPr>
        <p:txBody>
          <a:bodyPr>
            <a:noAutofit/>
          </a:bodyPr>
          <a:lstStyle/>
          <a:p>
            <a:pPr algn="just"/>
            <a:r>
              <a:rPr lang="es-ES" sz="1600" dirty="0"/>
              <a:t>La </a:t>
            </a:r>
            <a:r>
              <a:rPr lang="es-ES" sz="1600" b="1" dirty="0"/>
              <a:t>mediana</a:t>
            </a:r>
            <a:r>
              <a:rPr lang="es-ES" sz="1600" dirty="0"/>
              <a:t> (línea central) la tienen las tres situaciones parecidas; siendo Abandono la más baja y Graduado la más alta. Esto nos dice que los graduados han tenido una nota de ingreso más alta, y los que han abandonado más baja.   </a:t>
            </a:r>
          </a:p>
          <a:p>
            <a:pPr algn="just"/>
            <a:r>
              <a:rPr lang="es-ES" sz="1600" dirty="0"/>
              <a:t>El rango (bigotes) muestra la </a:t>
            </a:r>
            <a:r>
              <a:rPr lang="es-ES" sz="1600" b="1" dirty="0"/>
              <a:t>variabilidad</a:t>
            </a:r>
            <a:r>
              <a:rPr lang="es-ES" sz="1600" dirty="0"/>
              <a:t>, Abandono parece tener una mayor variabilidad, lo que nos puede sugerir que los estudiantes con una mayor diversidad en las notas tienden a abandonar. Las cajas de Matriculado y Graduado son muy similares y más cortas; nos sugiere que hay menos variabilidad (grupo más homogéneo); es decir, la mayoría de los estudiantes tienen notas dentro de un rango más estrecho.   </a:t>
            </a:r>
          </a:p>
          <a:p>
            <a:pPr algn="just"/>
            <a:r>
              <a:rPr lang="es-ES" sz="1600" dirty="0"/>
              <a:t>Los valores atípicos (</a:t>
            </a:r>
            <a:r>
              <a:rPr lang="es-ES" sz="1600" b="1" dirty="0" err="1"/>
              <a:t>Outliers</a:t>
            </a:r>
            <a:r>
              <a:rPr lang="es-ES" sz="1600" dirty="0"/>
              <a:t>) nos muestran  que hay estudiantes con notas de ingreso significativamente más altas en cada una de las situaciones.</a:t>
            </a:r>
          </a:p>
        </p:txBody>
      </p:sp>
    </p:spTree>
    <p:extLst>
      <p:ext uri="{BB962C8B-B14F-4D97-AF65-F5344CB8AC3E}">
        <p14:creationId xmlns:p14="http://schemas.microsoft.com/office/powerpoint/2010/main" val="346916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A8C5A-9508-FE38-EED6-8A1EED04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1" y="0"/>
            <a:ext cx="3794760" cy="671195"/>
          </a:xfrm>
        </p:spPr>
        <p:txBody>
          <a:bodyPr>
            <a:noAutofit/>
          </a:bodyPr>
          <a:lstStyle/>
          <a:p>
            <a:r>
              <a:rPr lang="es-ES" sz="3200" b="1" dirty="0"/>
              <a:t>Notas de ingreso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14C148-3752-2BB4-24A7-B16312664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14564" y="607650"/>
            <a:ext cx="3477668" cy="5673213"/>
          </a:xfrm>
        </p:spPr>
        <p:txBody>
          <a:bodyPr>
            <a:normAutofit/>
          </a:bodyPr>
          <a:lstStyle/>
          <a:p>
            <a:r>
              <a:rPr lang="es-ES" sz="1600" dirty="0"/>
              <a:t>Los estudiantes graduados tienden a concentrarse en torno al 0, notable disminución a medida que se alejan.</a:t>
            </a:r>
          </a:p>
          <a:p>
            <a:r>
              <a:rPr lang="es-ES" sz="1600" dirty="0"/>
              <a:t>A partir de 1, aunque hay estudiantes graduados, su número decrece significativamente.</a:t>
            </a:r>
          </a:p>
          <a:p>
            <a:r>
              <a:rPr lang="es-ES" sz="1600" dirty="0"/>
              <a:t>Es notable, que hay una pequeña cantidad de estudiantes graduados con notas de ingreso muy bajas (&lt;-1).</a:t>
            </a:r>
          </a:p>
          <a:p>
            <a:r>
              <a:rPr lang="es-ES" sz="1600" dirty="0"/>
              <a:t>Los matriculados se distribuyen más uniformemente, pero hay mayor concentración  en el rango (-1, 0).</a:t>
            </a:r>
          </a:p>
          <a:p>
            <a:r>
              <a:rPr lang="es-ES" sz="1600" dirty="0"/>
              <a:t>A medida que las notas aumentan, el número de matriculados disminuye.</a:t>
            </a:r>
          </a:p>
          <a:p>
            <a:r>
              <a:rPr lang="es-ES" sz="1600" dirty="0"/>
              <a:t>La proporción de estudiantes que abandonan es alta en las notas bajas &lt;0.5.</a:t>
            </a:r>
          </a:p>
          <a:p>
            <a:r>
              <a:rPr lang="es-ES" sz="1600" dirty="0"/>
              <a:t>Lejos del 0 disminuye el abandono.</a:t>
            </a:r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2DDECCA-06D9-D4AA-D0DA-75C71E59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674"/>
            <a:ext cx="8114564" cy="46032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8C0560B-E7C2-5D80-027E-37838F1E13EA}"/>
              </a:ext>
            </a:extLst>
          </p:cNvPr>
          <p:cNvSpPr txBox="1"/>
          <p:nvPr/>
        </p:nvSpPr>
        <p:spPr>
          <a:xfrm>
            <a:off x="521109" y="607650"/>
            <a:ext cx="67142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Implemento un sistema de identificación temprana y programas de apoyo(-2,0):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Nota baja: riesgo abandono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Cercano a cero </a:t>
            </a:r>
            <a:r>
              <a:rPr lang="es-ES" sz="1600" dirty="0" err="1"/>
              <a:t>prob</a:t>
            </a:r>
            <a:r>
              <a:rPr lang="es-ES" sz="1600" dirty="0"/>
              <a:t>. Graduarse.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Lejos de 0 menos matriculados.</a:t>
            </a:r>
          </a:p>
        </p:txBody>
      </p:sp>
    </p:spTree>
    <p:extLst>
      <p:ext uri="{BB962C8B-B14F-4D97-AF65-F5344CB8AC3E}">
        <p14:creationId xmlns:p14="http://schemas.microsoft.com/office/powerpoint/2010/main" val="1407491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115E6-0514-C848-3196-3D299CF7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96" y="75754"/>
            <a:ext cx="3412217" cy="445358"/>
          </a:xfrm>
        </p:spPr>
        <p:txBody>
          <a:bodyPr>
            <a:normAutofit fontScale="90000"/>
          </a:bodyPr>
          <a:lstStyle/>
          <a:p>
            <a:r>
              <a:rPr lang="es-ES" sz="3200" b="1" dirty="0"/>
              <a:t>Análisis del PIB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A701B0-6644-3035-734C-FB121538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453" y="2861059"/>
            <a:ext cx="4531907" cy="1857408"/>
          </a:xfrm>
        </p:spPr>
        <p:txBody>
          <a:bodyPr>
            <a:normAutofit/>
          </a:bodyPr>
          <a:lstStyle/>
          <a:p>
            <a:r>
              <a:rPr lang="es-ES" sz="1600" dirty="0"/>
              <a:t>El </a:t>
            </a:r>
            <a:r>
              <a:rPr lang="es-ES" sz="1600" dirty="0" err="1"/>
              <a:t>BoxPlot</a:t>
            </a:r>
            <a:r>
              <a:rPr lang="es-ES" sz="1600" dirty="0"/>
              <a:t> del PIB no varía casi entre los estudiantes de las tres situaciones, tampoco tiene </a:t>
            </a:r>
            <a:r>
              <a:rPr lang="es-ES" sz="1600" dirty="0" err="1"/>
              <a:t>outliers</a:t>
            </a:r>
            <a:r>
              <a:rPr lang="es-ES" sz="1600" dirty="0"/>
              <a:t>. </a:t>
            </a:r>
          </a:p>
          <a:p>
            <a:r>
              <a:rPr lang="es-ES" sz="1600" dirty="0"/>
              <a:t>Concuerda con la correlación de 0.05. Con esto, parece que el PIB no es un factor determinante para la situación académica.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16C54A-37AA-95A5-6D8D-8535E5BE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131"/>
            <a:ext cx="7170122" cy="54548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DCD11F-4377-D40B-8BC9-FEEA85FF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203" y="-6407"/>
            <a:ext cx="4895370" cy="2657901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121C699-3C45-4E95-0B9B-2340A3D26F08}"/>
              </a:ext>
            </a:extLst>
          </p:cNvPr>
          <p:cNvSpPr txBox="1">
            <a:spLocks/>
          </p:cNvSpPr>
          <p:nvPr/>
        </p:nvSpPr>
        <p:spPr>
          <a:xfrm>
            <a:off x="6920930" y="4649886"/>
            <a:ext cx="4902797" cy="197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Los estudiantes que abandonan están distribuidos a lo largo del rango del PIB.</a:t>
            </a:r>
          </a:p>
          <a:p>
            <a:r>
              <a:rPr lang="es-ES" sz="1600" dirty="0"/>
              <a:t>A medida que el PIB aumenta, en general, también ligeramente la proporción de estudiantes que se matriculan y gradúan. Con una ligera disminución en la tasa de abandono. Pero no determina nada.</a:t>
            </a:r>
          </a:p>
          <a:p>
            <a:pPr marL="0" indent="0">
              <a:buNone/>
            </a:pPr>
            <a:endParaRPr lang="es-ES" sz="2200" dirty="0"/>
          </a:p>
          <a:p>
            <a:endParaRPr lang="es-E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BEE924FB-6A7E-5627-363E-8C4F86CE6173}"/>
              </a:ext>
            </a:extLst>
          </p:cNvPr>
          <p:cNvSpPr/>
          <p:nvPr/>
        </p:nvSpPr>
        <p:spPr>
          <a:xfrm rot="10800000">
            <a:off x="11574534" y="3243794"/>
            <a:ext cx="370890" cy="3704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01F11424-9A39-6C70-B055-CBDB6D7EF23B}"/>
              </a:ext>
            </a:extLst>
          </p:cNvPr>
          <p:cNvSpPr/>
          <p:nvPr/>
        </p:nvSpPr>
        <p:spPr>
          <a:xfrm rot="5400000">
            <a:off x="9186882" y="4928272"/>
            <a:ext cx="370890" cy="3704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BF9DFC7-2E46-094B-7A21-837CFC682187}"/>
              </a:ext>
            </a:extLst>
          </p:cNvPr>
          <p:cNvCxnSpPr/>
          <p:nvPr/>
        </p:nvCxnSpPr>
        <p:spPr>
          <a:xfrm>
            <a:off x="7289203" y="4718466"/>
            <a:ext cx="4354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8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A33CA-B301-3DDC-388A-32D41272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60" y="0"/>
            <a:ext cx="5312369" cy="609600"/>
          </a:xfrm>
        </p:spPr>
        <p:txBody>
          <a:bodyPr>
            <a:normAutofit fontScale="90000"/>
          </a:bodyPr>
          <a:lstStyle/>
          <a:p>
            <a:r>
              <a:rPr lang="es-ES" sz="3600" b="1" dirty="0"/>
              <a:t>Análisis de Nacionalidad: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52E7824-90AE-0F78-BABD-ECBA9608A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934" y="609600"/>
            <a:ext cx="3570585" cy="5775961"/>
          </a:xfrm>
        </p:spPr>
        <p:txBody>
          <a:bodyPr>
            <a:normAutofit fontScale="77500" lnSpcReduction="20000"/>
          </a:bodyPr>
          <a:lstStyle/>
          <a:p>
            <a:r>
              <a:rPr lang="es-ES" sz="2000" dirty="0"/>
              <a:t>Creo una nueva variable: Descripción Nacionalidad mediante un diccionario, con el código de cada nacionalidad a que país pertenece. </a:t>
            </a:r>
          </a:p>
          <a:p>
            <a:r>
              <a:rPr lang="es-ES" sz="2000" dirty="0" err="1"/>
              <a:t>Ej</a:t>
            </a:r>
            <a:r>
              <a:rPr lang="es-ES" sz="2000" dirty="0"/>
              <a:t>: 1: Portugués.</a:t>
            </a:r>
          </a:p>
          <a:p>
            <a:r>
              <a:rPr lang="es-ES" sz="2000" dirty="0"/>
              <a:t>Los portugueses 4314 tienen un porcentaje alto de abandono 32.20%. También de graduados.</a:t>
            </a:r>
          </a:p>
          <a:p>
            <a:r>
              <a:rPr lang="es-ES" sz="2000" dirty="0"/>
              <a:t>Los mismo con los brasileños 38.</a:t>
            </a:r>
          </a:p>
          <a:p>
            <a:r>
              <a:rPr lang="es-ES" sz="2000" dirty="0"/>
              <a:t>Los de </a:t>
            </a:r>
            <a:r>
              <a:rPr lang="es-ES" sz="2000" dirty="0" err="1"/>
              <a:t>Santonomea</a:t>
            </a:r>
            <a:r>
              <a:rPr lang="es-ES" sz="2000" dirty="0"/>
              <a:t>, 14, alta 35.71% de abandono, pero más alta de graduados 57.14%.</a:t>
            </a:r>
          </a:p>
          <a:p>
            <a:r>
              <a:rPr lang="es-ES" sz="2000" dirty="0"/>
              <a:t>Los de Cabo Verde, 13, tasa de abandono alarmante 50%.</a:t>
            </a:r>
          </a:p>
          <a:p>
            <a:r>
              <a:rPr lang="es-ES" sz="2000" dirty="0"/>
              <a:t>Español, 13, se dividen en partes iguales, mezcla de desafíos.</a:t>
            </a:r>
          </a:p>
          <a:p>
            <a:r>
              <a:rPr lang="es-ES" sz="2000" dirty="0"/>
              <a:t>Guineano, 5, muy alta % 80 de matriculado, pero ninguno ha conseguido graduarse. Abandono 20%.</a:t>
            </a:r>
          </a:p>
          <a:p>
            <a:r>
              <a:rPr lang="es-ES" sz="2000" dirty="0"/>
              <a:t>El resto de las nacionalidades son demasiado pequeñas para sacar conclusiones.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8D66552-824B-BA54-9707-EF76FC80EA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55" y="1209368"/>
            <a:ext cx="7977545" cy="5648631"/>
          </a:xfrm>
        </p:spPr>
      </p:pic>
    </p:spTree>
    <p:extLst>
      <p:ext uri="{BB962C8B-B14F-4D97-AF65-F5344CB8AC3E}">
        <p14:creationId xmlns:p14="http://schemas.microsoft.com/office/powerpoint/2010/main" val="81740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29DA142-BBA6-4E81-B64E-8E9A7390D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59" y="999330"/>
            <a:ext cx="5157787" cy="1590208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Gráfico de barras con escala logarítmica</a:t>
            </a:r>
          </a:p>
          <a:p>
            <a:r>
              <a:rPr lang="es-ES" sz="1600" dirty="0">
                <a:solidFill>
                  <a:schemeClr val="tx1"/>
                </a:solidFill>
              </a:rPr>
              <a:t>Para que se vea si en un país solo hay 1ª muestra los contabilizo. </a:t>
            </a:r>
          </a:p>
          <a:p>
            <a:endParaRPr lang="es-ES" b="1" dirty="0">
              <a:solidFill>
                <a:schemeClr val="tx1"/>
              </a:solidFill>
            </a:endParaRPr>
          </a:p>
          <a:p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E9A6963-B554-9149-0BAC-3D3BD92574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838633"/>
            <a:ext cx="5704754" cy="4537588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3D29685-9A80-4D6B-D165-C323F5C53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61942" y="926323"/>
            <a:ext cx="5183188" cy="823912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Sólo las nacionalidades con representación de &gt;=10</a:t>
            </a:r>
          </a:p>
          <a:p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19F82C-E2E3-EED6-C52F-2B57035360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18506C-5D18-7A20-4D11-8FB36B6E0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08" y="1838632"/>
            <a:ext cx="6354092" cy="45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0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A4A42-8501-2EBB-26FA-8C418EF4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AD97BB-F022-0765-2327-269858C3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sz="2800" dirty="0"/>
              <a:t>Este conjunto de datos fue creado a partir de una institución de educación superior, relacionado con estudiantes matriculados en diferentes carreras de grado, como agronomía, diseño, educación, enfermería, periodismo, administración, servicio social y tecnologías. </a:t>
            </a:r>
          </a:p>
          <a:p>
            <a:r>
              <a:rPr lang="es-ES" sz="2800" dirty="0"/>
              <a:t>El conjunto de datos incluye información conocida en el momento de la inscripción de los estudiantes (trayectoria académica, demografía y factores socioeconómicos).</a:t>
            </a:r>
          </a:p>
          <a:p>
            <a:r>
              <a:rPr lang="es-ES" sz="2800" dirty="0"/>
              <a:t>Blanco: El problema se formula como una tarea de clasificación de tres categorías (deserción, matriculado y graduado) al final de la duración normal del curso.</a:t>
            </a:r>
          </a:p>
          <a:p>
            <a:r>
              <a:rPr lang="en-US" dirty="0">
                <a:hlinkClick r:id="rId2"/>
              </a:rPr>
              <a:t>Predict Students' Dropout and Academic Success - UCI Machine Learning Repository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51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EEE7BCD-48B7-9892-8ABB-D19F4095A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-412163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b="1" dirty="0"/>
              <a:t>Analizo Edad en el momento de la inscripción: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B558996-B1D2-6305-7F60-1966C240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638" y="680023"/>
            <a:ext cx="3728785" cy="416571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Gráfico de barras apiladas.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7400B3AD-2EA6-C7F0-244A-781F5FA4D6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652"/>
            <a:ext cx="5634832" cy="2802349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3A66991-8164-0394-E409-A25B748A2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8647" y="611397"/>
            <a:ext cx="4385263" cy="553822"/>
          </a:xfrm>
        </p:spPr>
        <p:txBody>
          <a:bodyPr>
            <a:normAutofit fontScale="85000" lnSpcReduction="20000"/>
          </a:bodyPr>
          <a:lstStyle/>
          <a:p>
            <a:r>
              <a:rPr lang="es-ES" sz="2000" b="1" dirty="0">
                <a:solidFill>
                  <a:schemeClr val="tx1"/>
                </a:solidFill>
              </a:rPr>
              <a:t>Gráfico de barras con escala logarítmica, para diferenciar el número de muestras.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FBE7E7DD-219E-DA7C-3D53-C18FDD567A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1070" y="1323315"/>
            <a:ext cx="6070930" cy="3784544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978F3E-569B-F354-F4A9-3B7BE8ECF59F}"/>
              </a:ext>
            </a:extLst>
          </p:cNvPr>
          <p:cNvSpPr txBox="1"/>
          <p:nvPr/>
        </p:nvSpPr>
        <p:spPr>
          <a:xfrm>
            <a:off x="341671" y="4051748"/>
            <a:ext cx="6070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Alrededor de los 20 está el pico de inscripción. Cuantos más años menos inscritos. A partir de 25 disminuye y &lt;30 mínimas.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mayores % de abandono están18-21 años. Cuanto mayor, menos abandono &gt;30.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graduados parecidos a los matriculados. Después de los 23 pocos graduados, puede porque vayan con calma. El pico de graduados alrededor de 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6543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153E1-A357-C7F4-0303-169E406E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4" y="0"/>
            <a:ext cx="9601196" cy="644012"/>
          </a:xfrm>
        </p:spPr>
        <p:txBody>
          <a:bodyPr>
            <a:noAutofit/>
          </a:bodyPr>
          <a:lstStyle/>
          <a:p>
            <a:r>
              <a:rPr lang="es-ES" sz="3200" b="1" dirty="0"/>
              <a:t>Analizo la variable: Necesidades educativas especiales: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E6879C5-8BF1-4EA3-756F-1CEADE41E5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4" y="2443849"/>
            <a:ext cx="6258018" cy="3917621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FED4BFC-3AF8-039D-614E-B016E8427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77502" y="3306498"/>
            <a:ext cx="4718304" cy="3054972"/>
          </a:xfrm>
        </p:spPr>
        <p:txBody>
          <a:bodyPr>
            <a:normAutofit/>
          </a:bodyPr>
          <a:lstStyle/>
          <a:p>
            <a:r>
              <a:rPr lang="es-ES" b="1" dirty="0"/>
              <a:t>Blanco          1     |    2       |   3</a:t>
            </a:r>
          </a:p>
          <a:p>
            <a:r>
              <a:rPr lang="es-ES" sz="2000" b="1" dirty="0"/>
              <a:t>Necesidades educativas especiales                 </a:t>
            </a:r>
          </a:p>
          <a:p>
            <a:r>
              <a:rPr lang="es-ES" b="1" dirty="0"/>
              <a:t>0                  1395  |  776  |  2170</a:t>
            </a:r>
          </a:p>
          <a:p>
            <a:r>
              <a:rPr lang="es-ES" b="1" dirty="0"/>
              <a:t>1                     17    |  11     |    23</a:t>
            </a:r>
          </a:p>
          <a:p>
            <a:pPr lvl="1"/>
            <a:r>
              <a:rPr lang="es-ES" dirty="0"/>
              <a:t>Más graduados que abandonos.</a:t>
            </a:r>
          </a:p>
          <a:p>
            <a:r>
              <a:rPr lang="es-ES" dirty="0"/>
              <a:t>Poca representatividad.</a:t>
            </a:r>
          </a:p>
        </p:txBody>
      </p:sp>
    </p:spTree>
    <p:extLst>
      <p:ext uri="{BB962C8B-B14F-4D97-AF65-F5344CB8AC3E}">
        <p14:creationId xmlns:p14="http://schemas.microsoft.com/office/powerpoint/2010/main" val="187602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CACCA-0EBF-8ADC-8D7D-ABB45E38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24" y="7037"/>
            <a:ext cx="11688416" cy="578772"/>
          </a:xfrm>
        </p:spPr>
        <p:txBody>
          <a:bodyPr>
            <a:normAutofit/>
          </a:bodyPr>
          <a:lstStyle/>
          <a:p>
            <a:r>
              <a:rPr lang="es-ES" sz="2400" b="1" dirty="0"/>
              <a:t>1º semestre(matriculado), (aprobado) y 2º semestre(matriculado), (aprobado)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E3D0E06-D092-1BFD-E82C-45FDC6CD5B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246"/>
            <a:ext cx="6538680" cy="3940339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B99C616-7E3E-9475-EFEC-7C6E531E19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50" y="2458066"/>
            <a:ext cx="6191050" cy="4392898"/>
          </a:xfrm>
        </p:spPr>
      </p:pic>
    </p:spTree>
    <p:extLst>
      <p:ext uri="{BB962C8B-B14F-4D97-AF65-F5344CB8AC3E}">
        <p14:creationId xmlns:p14="http://schemas.microsoft.com/office/powerpoint/2010/main" val="210957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BFB10-29DA-1304-B007-2C53267A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4" y="0"/>
            <a:ext cx="12065876" cy="639097"/>
          </a:xfrm>
        </p:spPr>
        <p:txBody>
          <a:bodyPr>
            <a:normAutofit/>
          </a:bodyPr>
          <a:lstStyle/>
          <a:p>
            <a:r>
              <a:rPr lang="es-ES" sz="2800" b="1" dirty="0"/>
              <a:t>Análisis Unidades Curriculares Acreditadas en el 1er Semestre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7A7390-E09F-07EB-315B-EB2E06E4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1292" y="639097"/>
            <a:ext cx="3079767" cy="5112774"/>
          </a:xfrm>
        </p:spPr>
        <p:txBody>
          <a:bodyPr>
            <a:normAutofit/>
          </a:bodyPr>
          <a:lstStyle/>
          <a:p>
            <a:r>
              <a:rPr lang="es-ES" sz="2000" dirty="0"/>
              <a:t>En general, hay poco matriculado, y hay más graduado que abandonado.</a:t>
            </a:r>
          </a:p>
          <a:p>
            <a:r>
              <a:rPr lang="es-ES" sz="2000" dirty="0"/>
              <a:t>Como es lógico,  los que menos han aprobado, más abandonan. Y los que más aprueban, se gradúan. A excepción de los dos picos con menos acreditadas.</a:t>
            </a:r>
          </a:p>
          <a:p>
            <a:r>
              <a:rPr lang="es-ES" sz="2000" dirty="0"/>
              <a:t>De los más acreditados solo hay graduados.</a:t>
            </a:r>
          </a:p>
          <a:p>
            <a:r>
              <a:rPr lang="es-ES" sz="2000" dirty="0"/>
              <a:t>Correlación 0.047 relación muy débil.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1C4089-8AF8-EC40-D551-C393B983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1" y="865239"/>
            <a:ext cx="8119177" cy="54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A5EF5-0980-BA31-EEE6-73A8B882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2" y="167124"/>
            <a:ext cx="11277600" cy="727612"/>
          </a:xfrm>
        </p:spPr>
        <p:txBody>
          <a:bodyPr>
            <a:normAutofit fontScale="90000"/>
          </a:bodyPr>
          <a:lstStyle/>
          <a:p>
            <a:r>
              <a:rPr lang="es-ES" sz="2800" b="1" dirty="0"/>
              <a:t>Analizo la variable Curso con el gráfico de barras apiladas en distribución logarítmica: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77F7FE-D46B-A4A4-A135-EB7EC15AE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432" y="1759974"/>
            <a:ext cx="4954260" cy="4591665"/>
          </a:xfrm>
        </p:spPr>
        <p:txBody>
          <a:bodyPr>
            <a:normAutofit/>
          </a:bodyPr>
          <a:lstStyle/>
          <a:p>
            <a:r>
              <a:rPr lang="es-ES" sz="2000" dirty="0"/>
              <a:t>Primero creo ‘Descripción Curso’ que tiene los nombres de las carreras de cada código.</a:t>
            </a:r>
          </a:p>
          <a:p>
            <a:r>
              <a:rPr lang="es-ES" sz="2000" dirty="0"/>
              <a:t>También </a:t>
            </a:r>
            <a:r>
              <a:rPr lang="es-ES" sz="2000" dirty="0" err="1"/>
              <a:t>curso_counts</a:t>
            </a:r>
            <a:r>
              <a:rPr lang="es-ES" sz="2000" dirty="0"/>
              <a:t>, con el nombre y cuantos alumnos hay. Ej.: Enfermería 762.</a:t>
            </a:r>
          </a:p>
          <a:p>
            <a:pPr>
              <a:buFontTx/>
              <a:buChar char="-"/>
            </a:pPr>
            <a:r>
              <a:rPr lang="es-ES" sz="2000" dirty="0"/>
              <a:t>Diseño de Comunicación, Gestión de Publicidad y Marketing muestran altos niveles de abandono.</a:t>
            </a:r>
          </a:p>
          <a:p>
            <a:pPr>
              <a:buFontTx/>
              <a:buChar char="-"/>
            </a:pPr>
            <a:r>
              <a:rPr lang="es-ES" sz="2000" dirty="0"/>
              <a:t>Agronomía y Equinocultura menor tasa de abandono.</a:t>
            </a:r>
          </a:p>
          <a:p>
            <a:pPr>
              <a:buFontTx/>
              <a:buChar char="-"/>
            </a:pPr>
            <a:r>
              <a:rPr lang="es-ES" sz="2000" dirty="0"/>
              <a:t>Higiene Bucal y Turismo número bajo de graduados y de matriculados.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088F9B-5AE9-CF34-E2FA-2B9F2CAB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692" y="1615440"/>
            <a:ext cx="6618308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8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8270E-5E55-59B8-E35C-9BF48EAD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857AAB-01B0-1E33-8723-44107C25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92524"/>
            <a:ext cx="11144250" cy="5562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B401D18-52FD-C928-936C-F81BA48C7C85}"/>
              </a:ext>
            </a:extLst>
          </p:cNvPr>
          <p:cNvSpPr txBox="1"/>
          <p:nvPr/>
        </p:nvSpPr>
        <p:spPr>
          <a:xfrm>
            <a:off x="7762310" y="4636339"/>
            <a:ext cx="3985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Cursos con mayor abandono: Agronomía y Educación Básica.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graduación: Enfermería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Cursos como Tecnologías de Producción de Biocombustibles y Turismo tienen menos registros en comparación. Pocas.</a:t>
            </a:r>
          </a:p>
        </p:txBody>
      </p:sp>
    </p:spTree>
    <p:extLst>
      <p:ext uri="{BB962C8B-B14F-4D97-AF65-F5344CB8AC3E}">
        <p14:creationId xmlns:p14="http://schemas.microsoft.com/office/powerpoint/2010/main" val="169450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245C0-08F9-7CB3-0D0D-E737EC1A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Entrenamientos del modelo: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E4DD0-EB11-0794-F7A2-8941CC49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arenR"/>
            </a:pPr>
            <a:r>
              <a:rPr lang="es-ES" dirty="0"/>
              <a:t>Entrenamiento con </a:t>
            </a:r>
            <a:r>
              <a:rPr lang="es-ES" dirty="0" err="1"/>
              <a:t>Random</a:t>
            </a:r>
            <a:r>
              <a:rPr lang="es-ES" dirty="0"/>
              <a:t> Forest.</a:t>
            </a:r>
          </a:p>
          <a:p>
            <a:pPr marL="514350" indent="-514350">
              <a:buAutoNum type="arabicParenR"/>
            </a:pPr>
            <a:r>
              <a:rPr lang="es-ES" dirty="0"/>
              <a:t>Tras eliminar variables Pipeline de Preprocesamiento.</a:t>
            </a:r>
          </a:p>
          <a:p>
            <a:pPr marL="514350" indent="-514350">
              <a:buAutoNum type="arabicParenR"/>
            </a:pPr>
            <a:r>
              <a:rPr lang="es-ES" dirty="0"/>
              <a:t>Optimización de </a:t>
            </a:r>
            <a:r>
              <a:rPr lang="es-ES" dirty="0" err="1"/>
              <a:t>Hiperparámetros</a:t>
            </a:r>
            <a:r>
              <a:rPr lang="es-ES" dirty="0"/>
              <a:t> con </a:t>
            </a: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.</a:t>
            </a:r>
          </a:p>
          <a:p>
            <a:pPr marL="514350" indent="-514350">
              <a:buAutoNum type="arabicParenR"/>
            </a:pPr>
            <a:r>
              <a:rPr lang="es-ES" dirty="0"/>
              <a:t>Manejo de desbalance de Clases con SMOTE.</a:t>
            </a:r>
          </a:p>
          <a:p>
            <a:pPr marL="0" indent="0">
              <a:buNone/>
            </a:pPr>
            <a:r>
              <a:rPr lang="es-ES" dirty="0"/>
              <a:t>Tras cada una de estas evalúo el modelo entrenado con:</a:t>
            </a:r>
          </a:p>
          <a:p>
            <a:pPr lvl="1"/>
            <a:r>
              <a:rPr lang="es-ES" dirty="0"/>
              <a:t>La matriz de confusión.</a:t>
            </a:r>
          </a:p>
          <a:p>
            <a:pPr lvl="1"/>
            <a:r>
              <a:rPr lang="es-ES" dirty="0"/>
              <a:t>Reporte de clasificación.</a:t>
            </a:r>
          </a:p>
          <a:p>
            <a:pPr lvl="1"/>
            <a:r>
              <a:rPr lang="es-ES" dirty="0"/>
              <a:t>Curva ROC.</a:t>
            </a:r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2977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8930673-0625-D2BF-518F-1F3EADD3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59" y="396242"/>
            <a:ext cx="10515600" cy="45720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1º. Entrenamiento con </a:t>
            </a:r>
            <a:r>
              <a:rPr lang="es-ES" b="1" dirty="0" err="1"/>
              <a:t>Random</a:t>
            </a:r>
            <a:r>
              <a:rPr lang="es-ES" b="1" dirty="0"/>
              <a:t> Forest.</a:t>
            </a:r>
            <a:br>
              <a:rPr lang="es-ES" b="1" dirty="0"/>
            </a:br>
            <a:endParaRPr lang="es-ES" b="1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62E74E-3EB5-2D4D-50D4-7B458D600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428" y="472438"/>
            <a:ext cx="11261131" cy="47777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2400" dirty="0"/>
              <a:t>Importo las librerías.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2400" dirty="0"/>
              <a:t>Divido las variables en: x= todas las variables menos Blanco (variables predictoras),  e y= Blanco (variable objetivo), lo que quiero predecir.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2400" dirty="0"/>
              <a:t>Relleno los datos faltantes con la mediana, por ser no normales las va.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2400" dirty="0"/>
              <a:t>Con </a:t>
            </a:r>
            <a:r>
              <a:rPr lang="es-ES" sz="2400" dirty="0" err="1"/>
              <a:t>fit_transform</a:t>
            </a:r>
            <a:r>
              <a:rPr lang="es-ES" sz="2400" dirty="0"/>
              <a:t>(x) ajusto el preprocesador a los datos y transforma los datos según los pasos definidos en los pipelines: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s-ES" sz="1800" dirty="0"/>
              <a:t>NUMÉRICAS: </a:t>
            </a:r>
            <a:r>
              <a:rPr lang="es-ES" sz="1800" dirty="0" err="1"/>
              <a:t>null</a:t>
            </a:r>
            <a:r>
              <a:rPr lang="es-ES" sz="1800" dirty="0"/>
              <a:t>-mediana, N(0,1), normalizado.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s-ES" sz="1800" dirty="0"/>
              <a:t>CATEGÓRICAS: 1º. </a:t>
            </a:r>
            <a:r>
              <a:rPr lang="es-ES" sz="1800" dirty="0" err="1"/>
              <a:t>null</a:t>
            </a:r>
            <a:r>
              <a:rPr lang="es-ES" sz="1800" dirty="0"/>
              <a:t>- </a:t>
            </a:r>
            <a:r>
              <a:rPr lang="es-ES" sz="1800" dirty="0" err="1"/>
              <a:t>missing</a:t>
            </a:r>
            <a:r>
              <a:rPr lang="es-ES" sz="1800" dirty="0"/>
              <a:t>, 2º.dummy(0,1)</a:t>
            </a:r>
            <a:r>
              <a:rPr lang="es-ES" sz="1600" dirty="0"/>
              <a:t>tabla nueva</a:t>
            </a:r>
            <a:endParaRPr lang="es-ES" sz="11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2400" dirty="0"/>
              <a:t>Divido en </a:t>
            </a:r>
            <a:r>
              <a:rPr lang="es-ES" sz="2400" dirty="0" err="1"/>
              <a:t>X_test</a:t>
            </a:r>
            <a:r>
              <a:rPr lang="es-ES" sz="2400" dirty="0"/>
              <a:t>, </a:t>
            </a:r>
            <a:r>
              <a:rPr lang="es-ES" sz="2400" dirty="0" err="1"/>
              <a:t>X_train</a:t>
            </a:r>
            <a:r>
              <a:rPr lang="es-ES" sz="2400" dirty="0"/>
              <a:t>, </a:t>
            </a:r>
            <a:r>
              <a:rPr lang="es-ES" sz="2400" dirty="0" err="1"/>
              <a:t>Y_test</a:t>
            </a:r>
            <a:r>
              <a:rPr lang="es-ES" sz="2400" dirty="0"/>
              <a:t> e </a:t>
            </a:r>
            <a:r>
              <a:rPr lang="es-ES" sz="2400" dirty="0" err="1"/>
              <a:t>Y_train</a:t>
            </a:r>
            <a:r>
              <a:rPr lang="es-ES" sz="2400" dirty="0"/>
              <a:t>, (entrenamiento, prueba)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2400" dirty="0"/>
              <a:t>Entreno un modelo de </a:t>
            </a:r>
            <a:r>
              <a:rPr lang="es-ES" sz="2400" dirty="0" err="1"/>
              <a:t>Random</a:t>
            </a:r>
            <a:r>
              <a:rPr lang="es-ES" sz="2400" dirty="0"/>
              <a:t> Forest con 100 árboles.</a:t>
            </a:r>
          </a:p>
        </p:txBody>
      </p:sp>
      <p:sp>
        <p:nvSpPr>
          <p:cNvPr id="2" name="Título 4">
            <a:extLst>
              <a:ext uri="{FF2B5EF4-FFF2-40B4-BE49-F238E27FC236}">
                <a16:creationId xmlns:a16="http://schemas.microsoft.com/office/drawing/2014/main" id="{81B4141A-14B1-6EFC-2DE2-5B99D23455EB}"/>
              </a:ext>
            </a:extLst>
          </p:cNvPr>
          <p:cNvSpPr txBox="1">
            <a:spLocks/>
          </p:cNvSpPr>
          <p:nvPr/>
        </p:nvSpPr>
        <p:spPr>
          <a:xfrm>
            <a:off x="572729" y="5250177"/>
            <a:ext cx="11963400" cy="1211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/>
              <a:t>	2º. Tras eliminar variables </a:t>
            </a:r>
            <a:r>
              <a:rPr lang="es-ES" sz="3600" b="1" dirty="0" err="1"/>
              <a:t>Random</a:t>
            </a:r>
            <a:r>
              <a:rPr lang="es-ES" sz="3600" b="1" dirty="0"/>
              <a:t> Forest.</a:t>
            </a:r>
            <a:endParaRPr lang="es-ES" sz="2000" b="1" dirty="0"/>
          </a:p>
          <a:p>
            <a:r>
              <a:rPr lang="es-ES" sz="2000" dirty="0"/>
              <a:t>Elimino variables por el </a:t>
            </a:r>
            <a:r>
              <a:rPr lang="es-ES" sz="2000" dirty="0" err="1"/>
              <a:t>correlograma</a:t>
            </a:r>
            <a:r>
              <a:rPr lang="es-ES" sz="2000" dirty="0"/>
              <a:t> y </a:t>
            </a:r>
            <a:r>
              <a:rPr lang="es-ES" sz="2000" dirty="0" err="1"/>
              <a:t>Random</a:t>
            </a:r>
            <a:r>
              <a:rPr lang="es-ES" sz="2000" dirty="0"/>
              <a:t> Forest y repito el mismo entrenamiento anterior.</a:t>
            </a:r>
          </a:p>
        </p:txBody>
      </p:sp>
    </p:spTree>
    <p:extLst>
      <p:ext uri="{BB962C8B-B14F-4D97-AF65-F5344CB8AC3E}">
        <p14:creationId xmlns:p14="http://schemas.microsoft.com/office/powerpoint/2010/main" val="941938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369C9-2927-8077-571D-1D91D451B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6" y="-75883"/>
            <a:ext cx="11490960" cy="1325563"/>
          </a:xfrm>
        </p:spPr>
        <p:txBody>
          <a:bodyPr>
            <a:noAutofit/>
          </a:bodyPr>
          <a:lstStyle/>
          <a:p>
            <a:r>
              <a:rPr lang="es-ES" sz="3600" b="1" dirty="0"/>
              <a:t>3º. Optimización de </a:t>
            </a:r>
            <a:r>
              <a:rPr lang="es-ES" sz="3600" b="1" dirty="0" err="1"/>
              <a:t>Hiperparámetros</a:t>
            </a:r>
            <a:r>
              <a:rPr lang="es-ES" sz="3600" b="1" dirty="0"/>
              <a:t> con </a:t>
            </a:r>
            <a:r>
              <a:rPr lang="es-ES" sz="3600" b="1" dirty="0" err="1"/>
              <a:t>Grid</a:t>
            </a:r>
            <a:r>
              <a:rPr lang="es-ES" sz="3600" b="1" dirty="0"/>
              <a:t> </a:t>
            </a:r>
            <a:r>
              <a:rPr lang="es-ES" sz="3600" b="1" dirty="0" err="1"/>
              <a:t>Search</a:t>
            </a:r>
            <a:r>
              <a:rPr lang="es-ES" sz="3600" b="1" dirty="0"/>
              <a:t>.</a:t>
            </a:r>
            <a:br>
              <a:rPr lang="es-ES" sz="3600" b="1" dirty="0"/>
            </a:br>
            <a:endParaRPr lang="es-ES" sz="36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DF3F3-9809-B4D0-644A-468F7ED3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74" y="797396"/>
            <a:ext cx="10515600" cy="5608320"/>
          </a:xfrm>
        </p:spPr>
        <p:txBody>
          <a:bodyPr>
            <a:normAutofit/>
          </a:bodyPr>
          <a:lstStyle/>
          <a:p>
            <a:r>
              <a:rPr lang="es-ES" dirty="0"/>
              <a:t>Mejoro el modelo de </a:t>
            </a:r>
            <a:r>
              <a:rPr lang="es-ES" dirty="0" err="1"/>
              <a:t>Random</a:t>
            </a:r>
            <a:r>
              <a:rPr lang="es-ES" dirty="0"/>
              <a:t> Forest optimizándolo con </a:t>
            </a: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: ‘</a:t>
            </a:r>
            <a:r>
              <a:rPr lang="es-ES" dirty="0" err="1"/>
              <a:t>param_grid</a:t>
            </a:r>
            <a:r>
              <a:rPr lang="es-ES" dirty="0"/>
              <a:t>’ tiene los </a:t>
            </a:r>
            <a:r>
              <a:rPr lang="es-ES" dirty="0" err="1"/>
              <a:t>hiperparámetros</a:t>
            </a:r>
            <a:r>
              <a:rPr lang="es-ES" dirty="0"/>
              <a:t> a explorar con los valores posibles:</a:t>
            </a:r>
          </a:p>
          <a:p>
            <a:pPr lvl="2"/>
            <a:r>
              <a:rPr lang="es-ES" dirty="0" err="1"/>
              <a:t>param_grid</a:t>
            </a:r>
            <a:r>
              <a:rPr lang="es-ES" dirty="0"/>
              <a:t> = {</a:t>
            </a:r>
          </a:p>
          <a:p>
            <a:pPr lvl="2"/>
            <a:r>
              <a:rPr lang="es-ES" dirty="0"/>
              <a:t>    '</a:t>
            </a:r>
            <a:r>
              <a:rPr lang="es-ES" dirty="0" err="1"/>
              <a:t>n_estimators</a:t>
            </a:r>
            <a:r>
              <a:rPr lang="es-ES" dirty="0"/>
              <a:t>': [100, 200, 500], </a:t>
            </a:r>
            <a:r>
              <a:rPr lang="es-ES" sz="1600" dirty="0" err="1"/>
              <a:t>nº</a:t>
            </a:r>
            <a:r>
              <a:rPr lang="es-ES" sz="1600" dirty="0"/>
              <a:t>. arboles</a:t>
            </a:r>
          </a:p>
          <a:p>
            <a:pPr lvl="2"/>
            <a:r>
              <a:rPr lang="es-ES" dirty="0"/>
              <a:t>    '</a:t>
            </a:r>
            <a:r>
              <a:rPr lang="es-ES" dirty="0" err="1"/>
              <a:t>max_features</a:t>
            </a:r>
            <a:r>
              <a:rPr lang="es-ES" dirty="0"/>
              <a:t>': ['auto', '</a:t>
            </a:r>
            <a:r>
              <a:rPr lang="es-ES" dirty="0" err="1"/>
              <a:t>sqrt</a:t>
            </a:r>
            <a:r>
              <a:rPr lang="es-ES" dirty="0"/>
              <a:t>', 'log2’], </a:t>
            </a:r>
            <a:r>
              <a:rPr lang="es-ES" sz="1400" dirty="0"/>
              <a:t>distintas estrategias para seleccionar cuantas características usar</a:t>
            </a:r>
          </a:p>
          <a:p>
            <a:pPr lvl="2"/>
            <a:r>
              <a:rPr lang="es-ES" dirty="0"/>
              <a:t>    '</a:t>
            </a:r>
            <a:r>
              <a:rPr lang="es-ES" dirty="0" err="1"/>
              <a:t>max_depth</a:t>
            </a:r>
            <a:r>
              <a:rPr lang="es-ES" dirty="0"/>
              <a:t>': [4, 5, 6, 7, 8], </a:t>
            </a:r>
            <a:r>
              <a:rPr lang="es-ES" sz="1600" dirty="0"/>
              <a:t>arboles a probar con esas profundidades máx.. Para evitar el sobreajuste.</a:t>
            </a:r>
          </a:p>
          <a:p>
            <a:pPr lvl="2"/>
            <a:r>
              <a:rPr lang="es-ES" dirty="0"/>
              <a:t>    '</a:t>
            </a:r>
            <a:r>
              <a:rPr lang="es-ES" dirty="0" err="1"/>
              <a:t>criterion</a:t>
            </a:r>
            <a:r>
              <a:rPr lang="es-ES" dirty="0"/>
              <a:t>': ['</a:t>
            </a:r>
            <a:r>
              <a:rPr lang="es-ES" dirty="0" err="1"/>
              <a:t>gini</a:t>
            </a:r>
            <a:r>
              <a:rPr lang="es-ES" dirty="0"/>
              <a:t>', '</a:t>
            </a:r>
            <a:r>
              <a:rPr lang="es-ES" dirty="0" err="1"/>
              <a:t>entropy</a:t>
            </a:r>
            <a:r>
              <a:rPr lang="es-ES" dirty="0"/>
              <a:t>’]} </a:t>
            </a:r>
            <a:r>
              <a:rPr lang="es-ES" sz="1600" dirty="0"/>
              <a:t>miden la calidad de una división de árboles(cómo se dividen los nodos de un árbol).</a:t>
            </a:r>
          </a:p>
          <a:p>
            <a:pPr lvl="1"/>
            <a:r>
              <a:rPr lang="es-ES" dirty="0"/>
              <a:t>Entreno el modelo optimizado por </a:t>
            </a:r>
            <a:r>
              <a:rPr lang="es-ES" dirty="0" err="1"/>
              <a:t>hiperparámetros</a:t>
            </a:r>
            <a:r>
              <a:rPr lang="es-ES" dirty="0"/>
              <a:t>: </a:t>
            </a:r>
          </a:p>
          <a:p>
            <a:pPr lvl="2"/>
            <a:r>
              <a:rPr lang="es-ES" dirty="0"/>
              <a:t>Selecciona el que mejor rendimiento da mediante validación cruzada (se dividen en 5, ej.:</a:t>
            </a:r>
          </a:p>
          <a:p>
            <a:pPr lvl="3"/>
            <a:r>
              <a:rPr lang="es-ES" dirty="0"/>
              <a:t>En la primera iteración, se entrena el modelo en las partes 2 a 5 y se prueba en la 1.</a:t>
            </a:r>
          </a:p>
          <a:p>
            <a:pPr lvl="3"/>
            <a:r>
              <a:rPr lang="es-ES" dirty="0"/>
              <a:t>En la segunda, se entrena en las partes 1, 3, 4, 5 y se prueba en la 2. …</a:t>
            </a:r>
          </a:p>
          <a:p>
            <a:pPr lvl="2"/>
            <a:r>
              <a:rPr lang="es-ES" dirty="0"/>
              <a:t>Repito las evaluaciones de las predicciones y del modelo vistas arriba.</a:t>
            </a:r>
          </a:p>
        </p:txBody>
      </p:sp>
    </p:spTree>
    <p:extLst>
      <p:ext uri="{BB962C8B-B14F-4D97-AF65-F5344CB8AC3E}">
        <p14:creationId xmlns:p14="http://schemas.microsoft.com/office/powerpoint/2010/main" val="3874490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8728A-93BB-5525-A5F9-4650624C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5398"/>
            <a:ext cx="12192000" cy="262860"/>
          </a:xfrm>
        </p:spPr>
        <p:txBody>
          <a:bodyPr>
            <a:noAutofit/>
          </a:bodyPr>
          <a:lstStyle/>
          <a:p>
            <a:pPr algn="ctr"/>
            <a:r>
              <a:rPr lang="es-ES" sz="3200" b="1" dirty="0"/>
              <a:t>4º. Entreno con </a:t>
            </a:r>
            <a:r>
              <a:rPr lang="es-ES" sz="3200" b="1" dirty="0" err="1"/>
              <a:t>Random</a:t>
            </a:r>
            <a:r>
              <a:rPr lang="es-ES" sz="3200" b="1" dirty="0"/>
              <a:t> Forest con SMOTE para el desequilibrio.</a:t>
            </a:r>
            <a:br>
              <a:rPr lang="es-ES" sz="3600" b="1" dirty="0"/>
            </a:br>
            <a:endParaRPr lang="es-ES" sz="36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F0E321-F84B-6EC3-B1E1-0265F017A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499"/>
            <a:ext cx="10515600" cy="4973002"/>
          </a:xfrm>
        </p:spPr>
        <p:txBody>
          <a:bodyPr/>
          <a:lstStyle/>
          <a:p>
            <a:r>
              <a:rPr lang="es-ES" dirty="0"/>
              <a:t>Uso SMOTE para desbalancear las clases del conjunto.</a:t>
            </a:r>
          </a:p>
          <a:p>
            <a:r>
              <a:rPr lang="es-ES" dirty="0"/>
              <a:t>Entreno y evalúo los modelos:</a:t>
            </a:r>
          </a:p>
          <a:p>
            <a:pPr lvl="1"/>
            <a:r>
              <a:rPr lang="es-ES" dirty="0" err="1"/>
              <a:t>Random</a:t>
            </a:r>
            <a:r>
              <a:rPr lang="es-ES" dirty="0"/>
              <a:t> Forest</a:t>
            </a:r>
          </a:p>
          <a:p>
            <a:pPr lvl="1"/>
            <a:r>
              <a:rPr lang="es-ES" dirty="0" err="1"/>
              <a:t>Logistic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endParaRPr lang="es-ES" dirty="0"/>
          </a:p>
          <a:p>
            <a:pPr lvl="1"/>
            <a:r>
              <a:rPr lang="es-ES" dirty="0"/>
              <a:t>SVM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219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27DEF-6427-0B7A-F751-5316F21B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adicional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460EBF-2F4E-DBFC-5FB2-865DF9A83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 El conjunto de datos tiene 37 columnas y 4424 estudiantes.  </a:t>
            </a:r>
          </a:p>
          <a:p>
            <a:r>
              <a:rPr lang="es-ES" sz="2800" dirty="0"/>
              <a:t>No tiene valores nulos.</a:t>
            </a:r>
          </a:p>
          <a:p>
            <a:r>
              <a:rPr lang="es-ES" dirty="0"/>
              <a:t>Tiene dos columnas de tipo ‘</a:t>
            </a:r>
            <a:r>
              <a:rPr lang="es-ES" dirty="0" err="1"/>
              <a:t>object</a:t>
            </a:r>
            <a:r>
              <a:rPr lang="es-ES" dirty="0"/>
              <a:t>’: 'Unidades curriculares 1º </a:t>
            </a:r>
            <a:r>
              <a:rPr lang="es-ES" dirty="0" err="1"/>
              <a:t>sem</a:t>
            </a:r>
            <a:r>
              <a:rPr lang="es-ES" dirty="0"/>
              <a:t> (grado)’ y 'Unidades curriculares 2º </a:t>
            </a:r>
            <a:r>
              <a:rPr lang="es-ES" dirty="0" err="1"/>
              <a:t>sem</a:t>
            </a:r>
            <a:r>
              <a:rPr lang="es-ES" dirty="0"/>
              <a:t> (grado)’ porque en algunos números usa , en vez de . </a:t>
            </a:r>
            <a:r>
              <a:rPr lang="es-ES" dirty="0" err="1"/>
              <a:t>Ej</a:t>
            </a:r>
            <a:r>
              <a:rPr lang="es-ES" dirty="0"/>
              <a:t>: 2678,90. Las transformo en float64.</a:t>
            </a:r>
            <a:endParaRPr lang="es-ES" sz="2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4767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9E1CA-6713-E66E-3FFD-45B9A625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1617196"/>
            <a:ext cx="2223247" cy="640976"/>
          </a:xfrm>
        </p:spPr>
        <p:txBody>
          <a:bodyPr>
            <a:normAutofit fontScale="90000"/>
          </a:bodyPr>
          <a:lstStyle/>
          <a:p>
            <a:r>
              <a:rPr lang="es-ES" sz="4000" b="1" dirty="0"/>
              <a:t>Matriz de confusión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3BED1E-EF91-4DCD-D2E6-38DB7DCED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8696" y="2512219"/>
            <a:ext cx="2082706" cy="159571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sz="2600" b="1" dirty="0"/>
              <a:t>213 | 26 | 45</a:t>
            </a:r>
          </a:p>
          <a:p>
            <a:pPr marL="0" indent="0">
              <a:buNone/>
            </a:pPr>
            <a:r>
              <a:rPr lang="es-ES" sz="2600" b="1" dirty="0"/>
              <a:t>  37 | 59  | 63</a:t>
            </a:r>
          </a:p>
          <a:p>
            <a:pPr marL="0" indent="0">
              <a:buNone/>
            </a:pPr>
            <a:r>
              <a:rPr lang="es-ES" sz="2600" b="1" dirty="0"/>
              <a:t>   9  | 23   | 410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Marcador de posición de imagen 3">
            <a:extLst>
              <a:ext uri="{FF2B5EF4-FFF2-40B4-BE49-F238E27FC236}">
                <a16:creationId xmlns:a16="http://schemas.microsoft.com/office/drawing/2014/main" id="{291B761B-E878-0C88-A17A-025C851B2759}"/>
              </a:ext>
            </a:extLst>
          </p:cNvPr>
          <p:cNvSpPr txBox="1">
            <a:spLocks/>
          </p:cNvSpPr>
          <p:nvPr/>
        </p:nvSpPr>
        <p:spPr>
          <a:xfrm>
            <a:off x="6868412" y="556093"/>
            <a:ext cx="5002307" cy="5868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s-ES" sz="2800" dirty="0"/>
              <a:t>Clase1: </a:t>
            </a:r>
          </a:p>
          <a:p>
            <a:pPr marL="914400" lvl="1" indent="-457200">
              <a:buFontTx/>
              <a:buChar char="-"/>
            </a:pPr>
            <a:r>
              <a:rPr lang="es-ES" sz="2100" dirty="0"/>
              <a:t>213 bien clasificadas como Clase1</a:t>
            </a:r>
          </a:p>
          <a:p>
            <a:pPr marL="914400" lvl="1" indent="-457200">
              <a:buFontTx/>
              <a:buChar char="-"/>
            </a:pPr>
            <a:r>
              <a:rPr lang="es-ES" sz="2100" dirty="0"/>
              <a:t>26  de Clase2 clasificadas mal como Clase1</a:t>
            </a:r>
          </a:p>
          <a:p>
            <a:pPr marL="914400" lvl="1" indent="-457200">
              <a:buFontTx/>
              <a:buChar char="-"/>
            </a:pPr>
            <a:r>
              <a:rPr lang="es-ES" sz="2100" dirty="0"/>
              <a:t>45 de Clase3 mal clasificadas como Clase1.</a:t>
            </a:r>
            <a:endParaRPr lang="es-ES" sz="2400" dirty="0"/>
          </a:p>
          <a:p>
            <a:pPr marL="457200" indent="-457200">
              <a:buFontTx/>
              <a:buChar char="-"/>
            </a:pPr>
            <a:r>
              <a:rPr lang="es-ES" sz="2800" dirty="0"/>
              <a:t>Clase 2:</a:t>
            </a:r>
          </a:p>
          <a:p>
            <a:pPr marL="914400" lvl="1" indent="-457200">
              <a:buFontTx/>
              <a:buChar char="-"/>
            </a:pPr>
            <a:r>
              <a:rPr lang="es-ES" sz="2100" dirty="0"/>
              <a:t>59 bien clasificadas como Clase2.</a:t>
            </a:r>
          </a:p>
          <a:p>
            <a:pPr marL="914400" lvl="1" indent="-457200">
              <a:buFontTx/>
              <a:buChar char="-"/>
            </a:pPr>
            <a:r>
              <a:rPr lang="es-ES" sz="2100" dirty="0"/>
              <a:t>37 de Clase1 mal clasificadas como Clase2.</a:t>
            </a:r>
          </a:p>
          <a:p>
            <a:pPr marL="914400" lvl="1" indent="-457200">
              <a:buFontTx/>
              <a:buChar char="-"/>
            </a:pPr>
            <a:r>
              <a:rPr lang="es-ES" sz="2100" dirty="0"/>
              <a:t>63 de Clase3 mal clasificadas como Clase1.</a:t>
            </a:r>
            <a:endParaRPr lang="es-ES" sz="2400" dirty="0"/>
          </a:p>
          <a:p>
            <a:pPr marL="457200" indent="-457200">
              <a:buFontTx/>
              <a:buChar char="-"/>
            </a:pPr>
            <a:r>
              <a:rPr lang="es-ES" sz="2800" dirty="0"/>
              <a:t>Clase 3:</a:t>
            </a:r>
          </a:p>
          <a:p>
            <a:pPr marL="914400" lvl="1" indent="-457200">
              <a:buFontTx/>
              <a:buChar char="-"/>
            </a:pPr>
            <a:r>
              <a:rPr lang="es-ES" sz="2100" dirty="0"/>
              <a:t>410 bien clasificadas como Clase3.</a:t>
            </a:r>
          </a:p>
          <a:p>
            <a:pPr marL="914400" lvl="1" indent="-457200">
              <a:buFontTx/>
              <a:buChar char="-"/>
            </a:pPr>
            <a:r>
              <a:rPr lang="es-ES" sz="2100" dirty="0"/>
              <a:t>9 de Clase1 mal clasificada como Clase3.</a:t>
            </a:r>
          </a:p>
          <a:p>
            <a:pPr marL="914400" lvl="1" indent="-457200">
              <a:buFontTx/>
              <a:buChar char="-"/>
            </a:pPr>
            <a:r>
              <a:rPr lang="es-ES" sz="2100" dirty="0"/>
              <a:t>23 de Clase2 mal clasificadas como Clase3.</a:t>
            </a:r>
            <a:endParaRPr lang="es-ES" sz="2400" dirty="0"/>
          </a:p>
          <a:p>
            <a:pPr marL="914400" lvl="1" indent="-457200">
              <a:buFontTx/>
              <a:buChar char="-"/>
            </a:pPr>
            <a:endParaRPr lang="es-ES" sz="2400" dirty="0"/>
          </a:p>
          <a:p>
            <a:pPr marL="914400" lvl="1" indent="-457200">
              <a:buFontTx/>
              <a:buChar char="-"/>
            </a:pPr>
            <a:endParaRPr lang="es-ES" sz="2400" dirty="0"/>
          </a:p>
          <a:p>
            <a:pPr marL="914400" lvl="1" indent="-457200">
              <a:buFontTx/>
              <a:buChar char="-"/>
            </a:pPr>
            <a:endParaRPr lang="es-ES" dirty="0"/>
          </a:p>
        </p:txBody>
      </p:sp>
      <p:sp>
        <p:nvSpPr>
          <p:cNvPr id="6" name="Marcador de posición de imagen 3">
            <a:extLst>
              <a:ext uri="{FF2B5EF4-FFF2-40B4-BE49-F238E27FC236}">
                <a16:creationId xmlns:a16="http://schemas.microsoft.com/office/drawing/2014/main" id="{2D903B17-E9F5-1125-72C0-C61E3F866A7F}"/>
              </a:ext>
            </a:extLst>
          </p:cNvPr>
          <p:cNvSpPr txBox="1">
            <a:spLocks/>
          </p:cNvSpPr>
          <p:nvPr/>
        </p:nvSpPr>
        <p:spPr>
          <a:xfrm>
            <a:off x="321281" y="122893"/>
            <a:ext cx="12190553" cy="86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000" b="1" dirty="0"/>
              <a:t>Muestra el rendimiento del modelo para cada clase con VP, FP y FN.</a:t>
            </a:r>
          </a:p>
          <a:p>
            <a:pPr marL="914400" lvl="1" indent="-457200">
              <a:buFontTx/>
              <a:buChar char="-"/>
            </a:pPr>
            <a:endParaRPr lang="es-ES" sz="2400" dirty="0"/>
          </a:p>
          <a:p>
            <a:pPr marL="914400" lvl="1" indent="-457200">
              <a:buFontTx/>
              <a:buChar char="-"/>
            </a:pPr>
            <a:endParaRPr lang="es-ES" sz="2400" dirty="0"/>
          </a:p>
          <a:p>
            <a:pPr marL="914400" lvl="1" indent="-45720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8105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24C7C-F11A-52CC-D4FE-AD5AC311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63" y="305523"/>
            <a:ext cx="10515600" cy="68013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Matriz de confusión y ROC AUC Score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B8D8A9-21D4-1EA3-F4EF-02D1E7B3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16" y="2806076"/>
            <a:ext cx="10822660" cy="3437408"/>
          </a:xfrm>
        </p:spPr>
        <p:txBody>
          <a:bodyPr>
            <a:normAutofit fontScale="70000" lnSpcReduction="20000"/>
          </a:bodyPr>
          <a:lstStyle/>
          <a:p>
            <a:r>
              <a:rPr lang="es-ES" sz="2400" dirty="0"/>
              <a:t>Comparando las matrices de confusión; la 4ª de </a:t>
            </a:r>
            <a:r>
              <a:rPr lang="es-ES" sz="2400" dirty="0" err="1"/>
              <a:t>RandomForest</a:t>
            </a:r>
            <a:r>
              <a:rPr lang="es-ES" sz="2400" dirty="0"/>
              <a:t> es la que más aciertos y menos errores tiene. Además, tiene el Roc </a:t>
            </a:r>
            <a:r>
              <a:rPr lang="es-ES" sz="2400" dirty="0" err="1"/>
              <a:t>Auc</a:t>
            </a:r>
            <a:r>
              <a:rPr lang="es-ES" sz="2400" dirty="0"/>
              <a:t> más cercano a 1.</a:t>
            </a:r>
          </a:p>
          <a:p>
            <a:r>
              <a:rPr lang="es-ES" sz="2400" dirty="0"/>
              <a:t>También, el 3er modelo tiene también buen pronóstico, muchos aciertos, menos errores y el AUC ROC Score es muy alto.</a:t>
            </a:r>
          </a:p>
          <a:p>
            <a:r>
              <a:rPr lang="es-ES" sz="2400" dirty="0"/>
              <a:t>Por otro lado, el 4º, SVM es un modelo muy pobre, lo podemos comprobar en ambas pruebas. El valor Roc </a:t>
            </a:r>
            <a:r>
              <a:rPr lang="es-ES" sz="2400" dirty="0" err="1"/>
              <a:t>Auc</a:t>
            </a:r>
            <a:r>
              <a:rPr lang="es-ES" sz="2400" dirty="0"/>
              <a:t> representa un modelo equivalente al azar. Y la matriz: </a:t>
            </a:r>
          </a:p>
          <a:p>
            <a:pPr lvl="1"/>
            <a:r>
              <a:rPr lang="es-ES" sz="2100" dirty="0"/>
              <a:t>34 observaciones bien clasificadas como Clase1, ninguna como Clase2 y 620 como Clase3.</a:t>
            </a:r>
          </a:p>
          <a:p>
            <a:pPr lvl="1"/>
            <a:r>
              <a:rPr lang="es-ES" sz="2100" dirty="0"/>
              <a:t>614 mal clasificadas como Clase3 cuando eran Clase1.</a:t>
            </a:r>
          </a:p>
          <a:p>
            <a:pPr lvl="1"/>
            <a:r>
              <a:rPr lang="es-ES" sz="2100" dirty="0"/>
              <a:t>632 mal clasificadas como Clase3 cuando eran Clase2.</a:t>
            </a:r>
          </a:p>
          <a:p>
            <a:pPr lvl="1"/>
            <a:r>
              <a:rPr lang="es-ES" sz="2100" dirty="0"/>
              <a:t>39 mal clasificadas como Clase3 cuando eran Clase1.</a:t>
            </a:r>
          </a:p>
          <a:p>
            <a:pPr lvl="1"/>
            <a:r>
              <a:rPr lang="es-ES" sz="2100" dirty="0"/>
              <a:t>35 mal clasificadas como Clase1 cuando eran Clase2.</a:t>
            </a:r>
          </a:p>
          <a:p>
            <a:pPr marL="0" indent="0">
              <a:buNone/>
            </a:pPr>
            <a:r>
              <a:rPr lang="es-ES" sz="2200" dirty="0"/>
              <a:t>Se puede ver cómo el modelo clasifica mal muchas observaciones como Clase3, sugiere sesgo significativo.</a:t>
            </a:r>
          </a:p>
          <a:p>
            <a:pPr lvl="1"/>
            <a:endParaRPr lang="es-ES" sz="2100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F190F03-C755-E7FF-21D1-A8FCCE32C2B2}"/>
              </a:ext>
            </a:extLst>
          </p:cNvPr>
          <p:cNvSpPr txBox="1">
            <a:spLocks/>
          </p:cNvSpPr>
          <p:nvPr/>
        </p:nvSpPr>
        <p:spPr>
          <a:xfrm>
            <a:off x="602426" y="1128493"/>
            <a:ext cx="1658630" cy="159571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1º.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217 | 15 | 35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  32 | 59  | 70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   7  | 13   | 431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ROC: 0.8958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8BD8BA7-B48C-4B70-015C-6B9D4C7B876B}"/>
              </a:ext>
            </a:extLst>
          </p:cNvPr>
          <p:cNvSpPr txBox="1">
            <a:spLocks/>
          </p:cNvSpPr>
          <p:nvPr/>
        </p:nvSpPr>
        <p:spPr>
          <a:xfrm>
            <a:off x="4575948" y="1272556"/>
            <a:ext cx="1658630" cy="159571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3º.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494 | 96   | 58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  77 | 471 | 119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  13 |  80   | 566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ROC: 0.9262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C468F7B-3F05-B9F0-B9F6-55E7976814F6}"/>
              </a:ext>
            </a:extLst>
          </p:cNvPr>
          <p:cNvSpPr txBox="1">
            <a:spLocks/>
          </p:cNvSpPr>
          <p:nvPr/>
        </p:nvSpPr>
        <p:spPr>
          <a:xfrm>
            <a:off x="2618362" y="1158877"/>
            <a:ext cx="1658630" cy="158139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900" b="1" dirty="0"/>
              <a:t>2º.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900" b="1" dirty="0"/>
              <a:t>222 | 19 | 42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900" b="1" dirty="0"/>
              <a:t>  42 | 55  | 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900" b="1" dirty="0"/>
              <a:t>  11 | 18  | 410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900" b="1" dirty="0"/>
              <a:t>ROC: 0.8871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EDBF8B9-BFD3-5DAE-C732-4E8CCE1646E6}"/>
              </a:ext>
            </a:extLst>
          </p:cNvPr>
          <p:cNvSpPr txBox="1">
            <a:spLocks/>
          </p:cNvSpPr>
          <p:nvPr/>
        </p:nvSpPr>
        <p:spPr>
          <a:xfrm>
            <a:off x="6481859" y="1279972"/>
            <a:ext cx="1658630" cy="159571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4º. RF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519 |  67  | 62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  64  | 541| 62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   20 |  59  | 580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ROC: 0.9438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286EA4F-F8A9-86B8-E453-38906449341F}"/>
              </a:ext>
            </a:extLst>
          </p:cNvPr>
          <p:cNvSpPr txBox="1">
            <a:spLocks/>
          </p:cNvSpPr>
          <p:nvPr/>
        </p:nvSpPr>
        <p:spPr>
          <a:xfrm>
            <a:off x="10213195" y="1206747"/>
            <a:ext cx="1376380" cy="159932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4º. SVM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34 | 0 | 614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35 | 0 | 632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39 | 0 | 620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ROC: 0.5039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9071F44-832B-5D9A-D059-DC80AC480E1A}"/>
              </a:ext>
            </a:extLst>
          </p:cNvPr>
          <p:cNvSpPr txBox="1">
            <a:spLocks/>
          </p:cNvSpPr>
          <p:nvPr/>
        </p:nvSpPr>
        <p:spPr>
          <a:xfrm>
            <a:off x="8387770" y="949803"/>
            <a:ext cx="1658630" cy="17904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4º. </a:t>
            </a:r>
            <a:r>
              <a:rPr lang="es-ES" sz="2600" b="1" dirty="0" err="1"/>
              <a:t>LogReg</a:t>
            </a:r>
            <a:endParaRPr lang="es-ES" sz="26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425 | 140  | 83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148 |  347 | 172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   65 | 145  | 449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600" b="1" dirty="0"/>
              <a:t>ROC: 0.8010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6185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DD26-A9AF-3F23-CC92-9306BDB0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681" y="-64116"/>
            <a:ext cx="5919149" cy="685753"/>
          </a:xfrm>
        </p:spPr>
        <p:txBody>
          <a:bodyPr>
            <a:noAutofit/>
          </a:bodyPr>
          <a:lstStyle/>
          <a:p>
            <a:r>
              <a:rPr lang="es-ES" sz="3600" b="1" dirty="0"/>
              <a:t>Métricas de clasificación: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C64323-9489-CF6D-D79F-913A13CA3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516" y="961696"/>
            <a:ext cx="5240740" cy="422089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b="1" dirty="0"/>
              <a:t> 	| precision | recall | f1-score | support</a:t>
            </a:r>
          </a:p>
          <a:p>
            <a:pPr marL="0" indent="0">
              <a:buNone/>
            </a:pPr>
            <a:r>
              <a:rPr lang="en-US" sz="2400" b="1" dirty="0"/>
              <a:t>Accuracy		    |   0.83    |  1974</a:t>
            </a:r>
          </a:p>
          <a:p>
            <a:pPr marL="0" indent="0">
              <a:buNone/>
            </a:pPr>
            <a:r>
              <a:rPr lang="en-US" sz="2400" b="1" dirty="0"/>
              <a:t>macro avg       | 0.83  |  0.83 |   0.83    |   1974</a:t>
            </a:r>
          </a:p>
          <a:p>
            <a:pPr marL="0" indent="0">
              <a:buNone/>
            </a:pPr>
            <a:r>
              <a:rPr lang="en-US" sz="2400" b="1" dirty="0"/>
              <a:t>weighted avg | 0.83  |  0.83 |   0.83    |   1974</a:t>
            </a:r>
          </a:p>
          <a:p>
            <a:pPr marL="0" indent="0">
              <a:buNone/>
            </a:pPr>
            <a:endParaRPr lang="es-ES" sz="1100" dirty="0"/>
          </a:p>
          <a:p>
            <a:pPr algn="just">
              <a:buFontTx/>
              <a:buChar char="-"/>
            </a:pPr>
            <a:r>
              <a:rPr lang="es-ES" sz="2400" b="1" dirty="0" err="1"/>
              <a:t>Accuracy</a:t>
            </a:r>
            <a:r>
              <a:rPr lang="es-ES" sz="2400" dirty="0"/>
              <a:t>: </a:t>
            </a:r>
            <a:r>
              <a:rPr lang="es-ES" sz="2000" dirty="0"/>
              <a:t>proporción de predicciones correctas.</a:t>
            </a:r>
          </a:p>
          <a:p>
            <a:pPr marL="0" indent="0" algn="just">
              <a:buNone/>
            </a:pPr>
            <a:endParaRPr lang="es-ES" sz="800" dirty="0"/>
          </a:p>
          <a:p>
            <a:pPr algn="just">
              <a:buFontTx/>
              <a:buChar char="-"/>
            </a:pPr>
            <a:r>
              <a:rPr lang="es-ES" sz="2400" b="1" dirty="0"/>
              <a:t>Macro </a:t>
            </a:r>
            <a:r>
              <a:rPr lang="es-ES" sz="2400" b="1" dirty="0" err="1"/>
              <a:t>avg</a:t>
            </a:r>
            <a:r>
              <a:rPr lang="es-ES" sz="2400" dirty="0"/>
              <a:t>: </a:t>
            </a:r>
            <a:r>
              <a:rPr lang="es-ES" sz="2000" dirty="0"/>
              <a:t>Promedio de precisión, </a:t>
            </a:r>
            <a:r>
              <a:rPr lang="es-ES" sz="2000" dirty="0" err="1"/>
              <a:t>recall</a:t>
            </a:r>
            <a:r>
              <a:rPr lang="es-ES" sz="2000" dirty="0"/>
              <a:t> y f1-score. Para evaluar el rendimiento del modelo de manera equitativa en todas las clases.</a:t>
            </a:r>
          </a:p>
          <a:p>
            <a:pPr marL="0" indent="0" algn="just">
              <a:buNone/>
            </a:pPr>
            <a:endParaRPr lang="es-ES" sz="1200" dirty="0"/>
          </a:p>
          <a:p>
            <a:pPr algn="just">
              <a:buFontTx/>
              <a:buChar char="-"/>
            </a:pPr>
            <a:r>
              <a:rPr lang="es-ES" sz="2400" b="1" dirty="0" err="1"/>
              <a:t>Weighted</a:t>
            </a:r>
            <a:r>
              <a:rPr lang="es-ES" sz="2400" b="1" dirty="0"/>
              <a:t> </a:t>
            </a:r>
            <a:r>
              <a:rPr lang="es-ES" sz="2400" b="1" dirty="0" err="1"/>
              <a:t>avg</a:t>
            </a:r>
            <a:r>
              <a:rPr lang="es-ES" sz="2200" dirty="0"/>
              <a:t>(promedio ponderado): </a:t>
            </a:r>
            <a:r>
              <a:rPr lang="es-ES" sz="2000" dirty="0"/>
              <a:t>se considera la proporción de alumnos de cada clase en el conjunto data. Útil cuando las diferencias de números de clases son significativas.</a:t>
            </a:r>
          </a:p>
          <a:p>
            <a:pPr lvl="1" algn="just">
              <a:buFontTx/>
              <a:buChar char="-"/>
            </a:pPr>
            <a:r>
              <a:rPr lang="es-ES" sz="1900" dirty="0"/>
              <a:t>Abandono(1): 1421.</a:t>
            </a:r>
          </a:p>
          <a:p>
            <a:pPr lvl="1" algn="just">
              <a:buFontTx/>
              <a:buChar char="-"/>
            </a:pPr>
            <a:r>
              <a:rPr lang="es-ES" sz="1900" dirty="0"/>
              <a:t>Matriculado(2): 794.</a:t>
            </a:r>
          </a:p>
          <a:p>
            <a:pPr lvl="1" algn="just">
              <a:buFontTx/>
              <a:buChar char="-"/>
            </a:pPr>
            <a:r>
              <a:rPr lang="es-ES" sz="1900" dirty="0"/>
              <a:t>Graduado(3): 2209.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4856E2E-4D15-7B8D-D6CA-AEBB74FDD3B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096000" y="649777"/>
            <a:ext cx="5240740" cy="555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(Exactitud)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0.83. (VP y VN)/T. El modelo clasifica correctamente el 83% de todos los alumnos.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Macro 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Esta métrica da una media no ponderada de precisión,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y F1-score, considerando igualmente todas las clases.</a:t>
            </a:r>
          </a:p>
          <a:p>
            <a:pPr lvl="1" algn="just">
              <a:buFontTx/>
              <a:buChar char="-"/>
            </a:pPr>
            <a:r>
              <a:rPr lang="es-ES" sz="1600" dirty="0"/>
              <a:t>Precisión(Macro </a:t>
            </a:r>
            <a:r>
              <a:rPr lang="es-ES" sz="1600" dirty="0" err="1"/>
              <a:t>Avg</a:t>
            </a:r>
            <a:r>
              <a:rPr lang="es-ES" sz="1600" dirty="0"/>
              <a:t>): 0.83 Razonablemente balanceado.</a:t>
            </a:r>
          </a:p>
          <a:p>
            <a:pPr lvl="1" algn="just">
              <a:buFontTx/>
              <a:buChar char="-"/>
            </a:pPr>
            <a:r>
              <a:rPr lang="es-ES" sz="1600" dirty="0" err="1"/>
              <a:t>Recall</a:t>
            </a:r>
            <a:r>
              <a:rPr lang="es-ES" sz="1600" dirty="0"/>
              <a:t>(Macro </a:t>
            </a:r>
            <a:r>
              <a:rPr lang="es-ES" sz="1600" dirty="0" err="1"/>
              <a:t>Avg</a:t>
            </a:r>
            <a:r>
              <a:rPr lang="es-ES" sz="1600" dirty="0"/>
              <a:t>): 0.83 </a:t>
            </a:r>
          </a:p>
          <a:p>
            <a:pPr lvl="1" algn="just">
              <a:buFontTx/>
              <a:buChar char="-"/>
            </a:pPr>
            <a:r>
              <a:rPr lang="es-ES" sz="1600" dirty="0"/>
              <a:t>F1-score(Macro </a:t>
            </a:r>
            <a:r>
              <a:rPr lang="es-ES" sz="1600" dirty="0" err="1"/>
              <a:t>Avg</a:t>
            </a:r>
            <a:r>
              <a:rPr lang="es-ES" sz="1600" dirty="0"/>
              <a:t>): 0.83 Razonablemente balanceado.</a:t>
            </a: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Weighted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Media ponderada de precisión,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F1-score, ponderada por el número de instancias en cada clase.</a:t>
            </a:r>
          </a:p>
          <a:p>
            <a:pPr lvl="1" algn="just">
              <a:buFontTx/>
              <a:buChar char="-"/>
            </a:pPr>
            <a:r>
              <a:rPr lang="es-ES" sz="1600" dirty="0"/>
              <a:t>Precisión(</a:t>
            </a:r>
            <a:r>
              <a:rPr lang="es-ES" sz="1600" dirty="0" err="1"/>
              <a:t>Weighted</a:t>
            </a:r>
            <a:r>
              <a:rPr lang="es-ES" sz="1600" dirty="0"/>
              <a:t> </a:t>
            </a:r>
            <a:r>
              <a:rPr lang="es-ES" sz="1600" dirty="0" err="1"/>
              <a:t>Avg</a:t>
            </a:r>
            <a:r>
              <a:rPr lang="es-ES" sz="1600" dirty="0"/>
              <a:t>): 0.83</a:t>
            </a:r>
          </a:p>
          <a:p>
            <a:pPr lvl="1" algn="just">
              <a:buFontTx/>
              <a:buChar char="-"/>
            </a:pPr>
            <a:r>
              <a:rPr lang="es-ES" sz="1600" dirty="0" err="1"/>
              <a:t>Recall</a:t>
            </a:r>
            <a:r>
              <a:rPr lang="es-ES" sz="1600" dirty="0"/>
              <a:t>(</a:t>
            </a:r>
            <a:r>
              <a:rPr lang="es-ES" sz="1600" dirty="0" err="1"/>
              <a:t>Weighted</a:t>
            </a:r>
            <a:r>
              <a:rPr lang="es-ES" sz="1600" dirty="0"/>
              <a:t> </a:t>
            </a:r>
            <a:r>
              <a:rPr lang="es-ES" sz="1600" dirty="0" err="1"/>
              <a:t>Avg</a:t>
            </a:r>
            <a:r>
              <a:rPr lang="es-ES" sz="1600" dirty="0"/>
              <a:t>): 0.83 Teniendo en cuenta los distintos tamaños de las clases, lo hace bien. Porque pone el peso en las más grandes.</a:t>
            </a:r>
          </a:p>
          <a:p>
            <a:pPr lvl="1" algn="just">
              <a:buFontTx/>
              <a:buChar char="-"/>
            </a:pPr>
            <a:r>
              <a:rPr lang="es-ES" sz="1600" dirty="0"/>
              <a:t>F1-score(</a:t>
            </a:r>
            <a:r>
              <a:rPr lang="es-ES" sz="1600" dirty="0" err="1"/>
              <a:t>Weighted</a:t>
            </a:r>
            <a:r>
              <a:rPr lang="es-ES" sz="1600" dirty="0"/>
              <a:t> </a:t>
            </a:r>
            <a:r>
              <a:rPr lang="es-ES" sz="1600" dirty="0" err="1"/>
              <a:t>Avg</a:t>
            </a:r>
            <a:r>
              <a:rPr lang="es-ES" sz="1600" dirty="0"/>
              <a:t>): 0.83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ES" sz="1800" b="1" dirty="0">
                <a:latin typeface="Arial" panose="020B0604020202020204" pitchFamily="34" charset="0"/>
              </a:rPr>
              <a:t>1974</a:t>
            </a:r>
            <a:r>
              <a:rPr lang="es-ES" altLang="es-ES" sz="1800" dirty="0">
                <a:latin typeface="Arial" panose="020B0604020202020204" pitchFamily="34" charset="0"/>
              </a:rPr>
              <a:t> son el total de alumnos de prueba.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91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3716B-6E2B-F27F-6DDF-902E30B7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14" y="-123606"/>
            <a:ext cx="10515600" cy="691165"/>
          </a:xfrm>
        </p:spPr>
        <p:txBody>
          <a:bodyPr>
            <a:normAutofit/>
          </a:bodyPr>
          <a:lstStyle/>
          <a:p>
            <a:r>
              <a:rPr lang="es-ES" sz="3600" b="1" dirty="0"/>
              <a:t>Reporte de clasificación de 4ºRF: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73EFC-883E-9608-19DA-54760EA68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730" y="796276"/>
            <a:ext cx="5281685" cy="55887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       | precision | recall | f1-score | support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    |   0.86    |   0.80    |   0.83    |    648</a:t>
            </a:r>
          </a:p>
          <a:p>
            <a:pPr marL="0" indent="0">
              <a:buNone/>
            </a:pPr>
            <a:r>
              <a:rPr lang="en-US" sz="2400" b="1" dirty="0"/>
              <a:t>2    |   0.81    |   0.81    |   0.81    |    667</a:t>
            </a:r>
          </a:p>
          <a:p>
            <a:pPr marL="457200" indent="-457200">
              <a:buAutoNum type="arabicPlain" startAt="3"/>
            </a:pPr>
            <a:r>
              <a:rPr lang="en-US" sz="2400" b="1" dirty="0"/>
              <a:t>|   0.82   |   0.88    |   0.85    |    659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buFontTx/>
              <a:buChar char="-"/>
            </a:pPr>
            <a:r>
              <a:rPr lang="en-US" sz="2000" dirty="0"/>
              <a:t>Support</a:t>
            </a:r>
            <a:r>
              <a:rPr lang="en-US" sz="1800" dirty="0"/>
              <a:t>: </a:t>
            </a:r>
            <a:r>
              <a:rPr lang="en-US" sz="1800" dirty="0" err="1"/>
              <a:t>número</a:t>
            </a:r>
            <a:r>
              <a:rPr lang="en-US" sz="1800" dirty="0"/>
              <a:t> de </a:t>
            </a: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clase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datos</a:t>
            </a:r>
            <a:r>
              <a:rPr lang="en-US" sz="1800" dirty="0"/>
              <a:t> de </a:t>
            </a:r>
            <a:r>
              <a:rPr lang="en-US" sz="1800" dirty="0" err="1"/>
              <a:t>prueba</a:t>
            </a:r>
            <a:r>
              <a:rPr lang="en-US" sz="1800" dirty="0"/>
              <a:t>.</a:t>
            </a:r>
          </a:p>
          <a:p>
            <a:pPr>
              <a:buFontTx/>
              <a:buChar char="-"/>
            </a:pPr>
            <a:r>
              <a:rPr lang="en-US" sz="2000" dirty="0"/>
              <a:t>f1-score</a:t>
            </a:r>
            <a:r>
              <a:rPr lang="en-US" sz="1800" dirty="0"/>
              <a:t>: media </a:t>
            </a:r>
            <a:r>
              <a:rPr lang="en-US" sz="1800" dirty="0" err="1"/>
              <a:t>armónima</a:t>
            </a:r>
            <a:r>
              <a:rPr lang="en-US" sz="1800" dirty="0"/>
              <a:t> de la precision y </a:t>
            </a:r>
            <a:r>
              <a:rPr lang="en-US" sz="1800" dirty="0" err="1"/>
              <a:t>el</a:t>
            </a:r>
            <a:r>
              <a:rPr lang="en-US" sz="1800" dirty="0"/>
              <a:t> recall. </a:t>
            </a:r>
            <a:r>
              <a:rPr lang="en-US" sz="1800" dirty="0" err="1"/>
              <a:t>Proporciona</a:t>
            </a:r>
            <a:r>
              <a:rPr lang="en-US" sz="1800" dirty="0"/>
              <a:t> un </a:t>
            </a:r>
            <a:r>
              <a:rPr lang="en-US" sz="1800" dirty="0" err="1"/>
              <a:t>equilibri</a:t>
            </a:r>
            <a:r>
              <a:rPr lang="en-US" sz="1800" dirty="0"/>
              <a:t> entre ambas </a:t>
            </a:r>
            <a:r>
              <a:rPr lang="en-US" sz="1800" dirty="0" err="1"/>
              <a:t>métricas</a:t>
            </a:r>
            <a:r>
              <a:rPr lang="en-US" sz="1800" dirty="0"/>
              <a:t> y es </a:t>
            </a:r>
            <a:r>
              <a:rPr lang="en-US" sz="1800" dirty="0" err="1"/>
              <a:t>muy</a:t>
            </a:r>
            <a:r>
              <a:rPr lang="en-US" sz="1800" dirty="0"/>
              <a:t> </a:t>
            </a:r>
            <a:r>
              <a:rPr lang="en-US" sz="1800" dirty="0" err="1"/>
              <a:t>útil</a:t>
            </a:r>
            <a:r>
              <a:rPr lang="en-US" sz="1800" dirty="0"/>
              <a:t> </a:t>
            </a:r>
            <a:r>
              <a:rPr lang="en-US" sz="1800" dirty="0" err="1"/>
              <a:t>cuando</a:t>
            </a:r>
            <a:r>
              <a:rPr lang="en-US" sz="1800" dirty="0"/>
              <a:t> hay </a:t>
            </a:r>
            <a:r>
              <a:rPr lang="en-US" sz="1800" dirty="0" err="1"/>
              <a:t>desigualdad</a:t>
            </a:r>
            <a:r>
              <a:rPr lang="en-US" sz="1800" dirty="0"/>
              <a:t> de </a:t>
            </a:r>
            <a:r>
              <a:rPr lang="en-US" sz="1800" dirty="0" err="1"/>
              <a:t>número</a:t>
            </a:r>
            <a:r>
              <a:rPr lang="en-US" sz="1800" dirty="0"/>
              <a:t> de </a:t>
            </a:r>
            <a:r>
              <a:rPr lang="en-US" sz="1800" dirty="0" err="1"/>
              <a:t>clases</a:t>
            </a:r>
            <a:r>
              <a:rPr lang="en-US" sz="1800" dirty="0"/>
              <a:t> (</a:t>
            </a:r>
            <a:r>
              <a:rPr lang="en-US" sz="1800" dirty="0" err="1"/>
              <a:t>alumnos</a:t>
            </a:r>
            <a:r>
              <a:rPr lang="en-US" sz="1800" dirty="0"/>
              <a:t>).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Tx/>
              <a:buChar char="-"/>
            </a:pPr>
            <a:r>
              <a:rPr lang="en-US" sz="2400" dirty="0" err="1"/>
              <a:t>Dificultades</a:t>
            </a:r>
            <a:r>
              <a:rPr lang="en-US" sz="2400" dirty="0"/>
              <a:t> para </a:t>
            </a:r>
            <a:r>
              <a:rPr lang="en-US" sz="2400" dirty="0" err="1"/>
              <a:t>predecir</a:t>
            </a:r>
            <a:r>
              <a:rPr lang="en-US" sz="2400" dirty="0"/>
              <a:t> Clase2?</a:t>
            </a:r>
          </a:p>
          <a:p>
            <a:pPr>
              <a:buFontTx/>
              <a:buChar char="-"/>
            </a:pPr>
            <a:r>
              <a:rPr lang="en-US" sz="2400" dirty="0" err="1"/>
              <a:t>Balanceo</a:t>
            </a:r>
            <a:endParaRPr lang="en-US" sz="2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1599F9-2670-4ADD-BF32-EF8D1E07B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0415" y="567560"/>
            <a:ext cx="5932855" cy="5817474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Clase 1(Abandono):</a:t>
            </a:r>
          </a:p>
          <a:p>
            <a:pPr lvl="1"/>
            <a:r>
              <a:rPr lang="es-ES" sz="1800" dirty="0"/>
              <a:t>Precisión: El 86% de las veces el modelo acertó.</a:t>
            </a:r>
          </a:p>
          <a:p>
            <a:pPr lvl="1"/>
            <a:r>
              <a:rPr lang="es-ES" sz="1800" dirty="0" err="1"/>
              <a:t>Recall</a:t>
            </a:r>
            <a:r>
              <a:rPr lang="es-ES" sz="1800" dirty="0"/>
              <a:t>: El modelo capturó el 80% de todas las instancias reales.</a:t>
            </a:r>
          </a:p>
          <a:p>
            <a:pPr lvl="1"/>
            <a:r>
              <a:rPr lang="es-ES" sz="1800" dirty="0"/>
              <a:t>F1-score: 0.83, medida balanceada entre precisión y </a:t>
            </a:r>
            <a:r>
              <a:rPr lang="es-ES" sz="1800" dirty="0" err="1"/>
              <a:t>recall</a:t>
            </a:r>
            <a:r>
              <a:rPr lang="es-ES" sz="1800" dirty="0"/>
              <a:t>. Clasifica muy bien esta Clase.</a:t>
            </a:r>
          </a:p>
          <a:p>
            <a:r>
              <a:rPr lang="es-ES" dirty="0"/>
              <a:t>Clase 2(Matriculado):</a:t>
            </a:r>
          </a:p>
          <a:p>
            <a:pPr lvl="1"/>
            <a:r>
              <a:rPr lang="es-ES" sz="1800" dirty="0"/>
              <a:t>El 81% de las veces que el modelo predijo la clase 2, acertó.</a:t>
            </a:r>
          </a:p>
          <a:p>
            <a:pPr lvl="1"/>
            <a:r>
              <a:rPr lang="es-ES" sz="1800" dirty="0" err="1"/>
              <a:t>Recall</a:t>
            </a:r>
            <a:r>
              <a:rPr lang="es-ES" sz="1800" dirty="0"/>
              <a:t>: El modelo capturó el 81% de todas las instancias reales de la clase 2. </a:t>
            </a:r>
          </a:p>
          <a:p>
            <a:pPr lvl="1"/>
            <a:r>
              <a:rPr lang="es-ES" sz="1800" dirty="0"/>
              <a:t>F1-score: 0.81. Indica que el modelo es muy fuerte en esta clase.  </a:t>
            </a:r>
          </a:p>
          <a:p>
            <a:r>
              <a:rPr lang="es-ES" dirty="0"/>
              <a:t>Clase 3(Graduado):</a:t>
            </a:r>
          </a:p>
          <a:p>
            <a:pPr lvl="1"/>
            <a:r>
              <a:rPr lang="es-ES" sz="1800" dirty="0"/>
              <a:t>Precisión: El 82% de las veces que el modelo predijo bien la Clase 3.</a:t>
            </a:r>
          </a:p>
          <a:p>
            <a:pPr lvl="1"/>
            <a:r>
              <a:rPr lang="es-ES" sz="1800" dirty="0" err="1"/>
              <a:t>Recall</a:t>
            </a:r>
            <a:r>
              <a:rPr lang="es-ES" sz="1800" dirty="0"/>
              <a:t>: El modelo capturó el 88% de todas las instancias reales de la clase 3.</a:t>
            </a:r>
          </a:p>
          <a:p>
            <a:pPr lvl="1"/>
            <a:r>
              <a:rPr lang="es-ES" sz="1800" dirty="0"/>
              <a:t>F1-score: 0.85. Buen balance de precisión y </a:t>
            </a:r>
            <a:r>
              <a:rPr lang="es-ES" sz="1800" dirty="0" err="1"/>
              <a:t>recall</a:t>
            </a:r>
            <a:r>
              <a:rPr lang="es-ES" sz="1800" dirty="0"/>
              <a:t>. Clasifica muy bien esta Clase.</a:t>
            </a:r>
          </a:p>
        </p:txBody>
      </p:sp>
    </p:spTree>
    <p:extLst>
      <p:ext uri="{BB962C8B-B14F-4D97-AF65-F5344CB8AC3E}">
        <p14:creationId xmlns:p14="http://schemas.microsoft.com/office/powerpoint/2010/main" val="2382046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9A095-2DD6-EDAE-C482-C6CEF298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7" y="0"/>
            <a:ext cx="4434840" cy="723496"/>
          </a:xfrm>
        </p:spPr>
        <p:txBody>
          <a:bodyPr>
            <a:normAutofit/>
          </a:bodyPr>
          <a:lstStyle/>
          <a:p>
            <a:r>
              <a:rPr lang="es-ES" sz="3200" b="1" dirty="0"/>
              <a:t>4º. </a:t>
            </a:r>
            <a:r>
              <a:rPr lang="es-ES" sz="3200" b="1" dirty="0" err="1"/>
              <a:t>Random</a:t>
            </a:r>
            <a:r>
              <a:rPr lang="es-ES" sz="3200" b="1" dirty="0"/>
              <a:t> Forest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75B7808-6622-E41A-00B0-A1884A20A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808" y="860021"/>
            <a:ext cx="7494192" cy="5997979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AE82078-F5B6-8892-7E16-EB8E2596993B}"/>
              </a:ext>
            </a:extLst>
          </p:cNvPr>
          <p:cNvSpPr txBox="1">
            <a:spLocks/>
          </p:cNvSpPr>
          <p:nvPr/>
        </p:nvSpPr>
        <p:spPr>
          <a:xfrm>
            <a:off x="717562" y="860021"/>
            <a:ext cx="3980246" cy="3289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dirty="0"/>
              <a:t>El </a:t>
            </a:r>
            <a:r>
              <a:rPr lang="es-ES" b="1" dirty="0"/>
              <a:t>ROC AUC Score</a:t>
            </a:r>
            <a:r>
              <a:rPr lang="es-ES" dirty="0"/>
              <a:t> es de 0.943877, lo cual indica que el modelo tiene un buen desempeño global en términos de clasificación entre las clases; ya que se acerca mucho a 1.</a:t>
            </a:r>
          </a:p>
        </p:txBody>
      </p:sp>
    </p:spTree>
    <p:extLst>
      <p:ext uri="{BB962C8B-B14F-4D97-AF65-F5344CB8AC3E}">
        <p14:creationId xmlns:p14="http://schemas.microsoft.com/office/powerpoint/2010/main" val="561714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00540-8C08-CADD-4BA7-6D4308C2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18" y="-126124"/>
            <a:ext cx="9405964" cy="872856"/>
          </a:xfrm>
        </p:spPr>
        <p:txBody>
          <a:bodyPr>
            <a:normAutofit/>
          </a:bodyPr>
          <a:lstStyle/>
          <a:p>
            <a:r>
              <a:rPr lang="es-ES" sz="3600" b="1" dirty="0"/>
              <a:t>Mejora de Reporte de Clasificación: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85A64E-F6E0-45BE-E943-9BAD63C3F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8404" y="2042162"/>
            <a:ext cx="4689716" cy="4197306"/>
          </a:xfrm>
        </p:spPr>
        <p:txBody>
          <a:bodyPr>
            <a:normAutofit/>
          </a:bodyPr>
          <a:lstStyle/>
          <a:p>
            <a:r>
              <a:rPr lang="es-ES" sz="1800" b="1" dirty="0"/>
              <a:t>Ahora:</a:t>
            </a:r>
          </a:p>
          <a:p>
            <a:pPr marL="0" indent="0">
              <a:buNone/>
            </a:pPr>
            <a:r>
              <a:rPr lang="en-US" sz="1800" b="1" dirty="0"/>
              <a:t>    | precision | recall | f1-score | support</a:t>
            </a:r>
          </a:p>
          <a:p>
            <a:pPr marL="0" indent="0">
              <a:buNone/>
            </a:pPr>
            <a:r>
              <a:rPr lang="en-US" sz="1800" b="1" dirty="0"/>
              <a:t>1 |     0.86        |    0.80   |     0.83      |    284</a:t>
            </a:r>
          </a:p>
          <a:p>
            <a:pPr marL="0" indent="0">
              <a:buNone/>
            </a:pPr>
            <a:r>
              <a:rPr lang="en-US" sz="1800" b="1" dirty="0"/>
              <a:t>2 |     0.81        |   0.81    |    0.81       |    159</a:t>
            </a:r>
          </a:p>
          <a:p>
            <a:pPr marL="0" indent="0">
              <a:buNone/>
            </a:pPr>
            <a:r>
              <a:rPr lang="en-US" sz="1800" b="1" dirty="0"/>
              <a:t>3 |     0.82        |   0.88    |    0.85       |    442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Accuracy		|  0.83  |  1974</a:t>
            </a:r>
          </a:p>
          <a:p>
            <a:pPr marL="0" indent="0">
              <a:buNone/>
            </a:pPr>
            <a:r>
              <a:rPr lang="en-US" sz="1800" b="1" dirty="0"/>
              <a:t>macro avg       | 0.83  |  0.83  | 0.83    |   1974</a:t>
            </a:r>
          </a:p>
          <a:p>
            <a:pPr marL="0" indent="0">
              <a:buNone/>
            </a:pPr>
            <a:r>
              <a:rPr lang="en-US" sz="1800" b="1" dirty="0"/>
              <a:t>weighted avg | 0.83  |  0.83  | 0.83    |   1974</a:t>
            </a:r>
          </a:p>
          <a:p>
            <a:pPr marL="0" indent="0">
              <a:buNone/>
            </a:pPr>
            <a:r>
              <a:rPr lang="es-ES" sz="1800" b="1" i="0" dirty="0">
                <a:effectLst/>
                <a:latin typeface="Consolas" panose="020B0609020204030204" pitchFamily="49" charset="0"/>
              </a:rPr>
              <a:t>ROC AUC Score: 0.9438770558</a:t>
            </a:r>
            <a:endParaRPr lang="es-ES" sz="1800" dirty="0"/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99C52D4B-E4F2-AF05-AA71-80B97B151BFD}"/>
              </a:ext>
            </a:extLst>
          </p:cNvPr>
          <p:cNvSpPr txBox="1">
            <a:spLocks/>
          </p:cNvSpPr>
          <p:nvPr/>
        </p:nvSpPr>
        <p:spPr>
          <a:xfrm>
            <a:off x="721535" y="2042162"/>
            <a:ext cx="4689716" cy="4303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1" dirty="0">
                <a:solidFill>
                  <a:srgbClr val="C00000"/>
                </a:solidFill>
              </a:rPr>
              <a:t>Antes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| precision | recall | f1-score | support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C00000"/>
                </a:solidFill>
              </a:rPr>
              <a:t>1    |   0.85    |   0.81    |   0.83    |    267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C00000"/>
                </a:solidFill>
              </a:rPr>
              <a:t>2    |   0.68    |   0.37    |   0.48    |    161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C00000"/>
                </a:solidFill>
              </a:rPr>
              <a:t>3    |   0.80    |   0.96    |   0.87    |    451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C00000"/>
                </a:solidFill>
              </a:rPr>
              <a:t>Accuracy	   	|   0.80   |  879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C00000"/>
                </a:solidFill>
              </a:rPr>
              <a:t>macro avg       | 0.78  |  0.71 |   0.73    | 879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C00000"/>
                </a:solidFill>
              </a:rPr>
              <a:t>weighted avg | 0.79  |  0.80 |   0.79    | 879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ROC AUC Score: </a:t>
            </a:r>
            <a:r>
              <a:rPr lang="es-ES" sz="1800" b="1" dirty="0">
                <a:solidFill>
                  <a:srgbClr val="C00000"/>
                </a:solidFill>
              </a:rPr>
              <a:t>0.89582920</a:t>
            </a:r>
          </a:p>
        </p:txBody>
      </p:sp>
    </p:spTree>
    <p:extLst>
      <p:ext uri="{BB962C8B-B14F-4D97-AF65-F5344CB8AC3E}">
        <p14:creationId xmlns:p14="http://schemas.microsoft.com/office/powerpoint/2010/main" val="2899877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89FB4-7CDC-07D9-79D6-7570B8E4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034249-761D-B874-444D-57FE6B30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2000" dirty="0"/>
              <a:t>Puesto que hay mucho abandono, propongo un proyecto de mejora en la preparación preuniversitaria.</a:t>
            </a:r>
          </a:p>
          <a:p>
            <a:pPr lvl="1"/>
            <a:r>
              <a:rPr lang="es-ES" sz="2000" dirty="0"/>
              <a:t>Me fijo en los alumnos que ingresaron con nota &lt;120, en las mujeres, en los Portugueses, Brasileños y en los jóvenes de entre 18 y 21ya que hay una tasa muy alta de abandono.</a:t>
            </a:r>
          </a:p>
          <a:p>
            <a:r>
              <a:rPr lang="es-ES" sz="2000" dirty="0"/>
              <a:t> Para Diseño de Comunicación, Gestión de Publicidad y Marketing haría unos cursos de prueba para que vean los alumnos lo que es antes de comenzar, ya que, muestran altos niveles de abandono.</a:t>
            </a:r>
          </a:p>
          <a:p>
            <a:r>
              <a:rPr lang="es-ES" sz="2000" dirty="0"/>
              <a:t>También, publicitaría y daría becas a los grados Higiene Bucal y Turismo ; puesto que, tienen un número bajo de graduados y de matriculados.</a:t>
            </a:r>
          </a:p>
          <a:p>
            <a:r>
              <a:rPr lang="es-ES" sz="2000" dirty="0"/>
              <a:t>Por otro lado, fijarse en los alumnos que no tienen al día las Tasas de Matrícula.</a:t>
            </a:r>
          </a:p>
          <a:p>
            <a:pPr marL="0" indent="0">
              <a:buNone/>
            </a:pPr>
            <a:endParaRPr lang="es-ES" sz="2000" dirty="0"/>
          </a:p>
          <a:p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270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F0E28-D1B6-1C28-407D-11C31AA8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Blanco/</a:t>
            </a:r>
            <a:r>
              <a:rPr lang="es-ES" dirty="0" err="1"/>
              <a:t>situacion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275B8E-E68E-D334-5DCF-48FBFFA5C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Codifico la columna Blanco a: </a:t>
            </a:r>
          </a:p>
          <a:p>
            <a:pPr lvl="1"/>
            <a:r>
              <a:rPr lang="en-US" dirty="0"/>
              <a:t>Dropout': 1, </a:t>
            </a:r>
          </a:p>
          <a:p>
            <a:pPr lvl="1"/>
            <a:r>
              <a:rPr lang="en-US" dirty="0"/>
              <a:t>'Enrolled': 2, </a:t>
            </a:r>
          </a:p>
          <a:p>
            <a:pPr lvl="1"/>
            <a:r>
              <a:rPr lang="en-US" dirty="0"/>
              <a:t>'Graduate’: 3 </a:t>
            </a:r>
          </a:p>
          <a:p>
            <a:pPr marL="0" indent="0">
              <a:buNone/>
            </a:pPr>
            <a:r>
              <a:rPr lang="es-ES" dirty="0"/>
              <a:t>para poder trabajar con ella.</a:t>
            </a:r>
          </a:p>
        </p:txBody>
      </p:sp>
    </p:spTree>
    <p:extLst>
      <p:ext uri="{BB962C8B-B14F-4D97-AF65-F5344CB8AC3E}">
        <p14:creationId xmlns:p14="http://schemas.microsoft.com/office/powerpoint/2010/main" val="174379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06942-867A-F07F-B16E-11CC6EFD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Analizo la variable Blanco/situación: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FDD6C12-A89E-42B5-9D38-CB67E57AE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27" y="2396333"/>
            <a:ext cx="6819733" cy="4351338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361E00C-0EB0-91F4-EF47-847B3A2DF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7" b="10859"/>
          <a:stretch/>
        </p:blipFill>
        <p:spPr>
          <a:xfrm>
            <a:off x="7315201" y="2396333"/>
            <a:ext cx="43377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7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8E72A7-4099-6070-9CF7-49984193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66" y="0"/>
            <a:ext cx="10076953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81D33E-7F0C-3802-8240-D45C6B7D7793}"/>
              </a:ext>
            </a:extLst>
          </p:cNvPr>
          <p:cNvSpPr txBox="1"/>
          <p:nvPr/>
        </p:nvSpPr>
        <p:spPr>
          <a:xfrm>
            <a:off x="6096000" y="5775241"/>
            <a:ext cx="30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/>
              <a:t>Histogramas</a:t>
            </a:r>
          </a:p>
        </p:txBody>
      </p:sp>
    </p:spTree>
    <p:extLst>
      <p:ext uri="{BB962C8B-B14F-4D97-AF65-F5344CB8AC3E}">
        <p14:creationId xmlns:p14="http://schemas.microsoft.com/office/powerpoint/2010/main" val="228727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65610-46FE-B6BE-2981-5195A697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31" y="663867"/>
            <a:ext cx="6894869" cy="827003"/>
          </a:xfrm>
        </p:spPr>
        <p:txBody>
          <a:bodyPr/>
          <a:lstStyle/>
          <a:p>
            <a:r>
              <a:rPr lang="es-ES" dirty="0"/>
              <a:t>Escalo las variables necesarias: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392C1D-6CA0-1D9E-B449-D83296634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5013383"/>
          </a:xfrm>
        </p:spPr>
        <p:txBody>
          <a:bodyPr>
            <a:noAutofit/>
          </a:bodyPr>
          <a:lstStyle/>
          <a:p>
            <a:r>
              <a:rPr lang="es-ES" sz="1200" dirty="0"/>
              <a:t>'Nota de ingreso', </a:t>
            </a:r>
          </a:p>
          <a:p>
            <a:r>
              <a:rPr lang="es-ES" sz="1200" dirty="0"/>
              <a:t>    'Edad en el momento de la inscripción', </a:t>
            </a:r>
          </a:p>
          <a:p>
            <a:r>
              <a:rPr lang="es-ES" sz="1200" dirty="0"/>
              <a:t>    'Unidades curriculares 1er semestre(acreditado)',</a:t>
            </a:r>
          </a:p>
          <a:p>
            <a:r>
              <a:rPr lang="es-ES" sz="1200" dirty="0"/>
              <a:t>    'Unidades curriculares 1º semestre (matriculado)',</a:t>
            </a:r>
          </a:p>
          <a:p>
            <a:r>
              <a:rPr lang="es-ES" sz="1200" dirty="0"/>
              <a:t>    'Unidades curriculares 1º semestre (evaluaciones)',</a:t>
            </a:r>
          </a:p>
          <a:p>
            <a:r>
              <a:rPr lang="es-ES" sz="1200" dirty="0"/>
              <a:t>    'Unidades curriculares 1º </a:t>
            </a:r>
            <a:r>
              <a:rPr lang="es-ES" sz="1200" dirty="0" err="1"/>
              <a:t>sem</a:t>
            </a:r>
            <a:r>
              <a:rPr lang="es-ES" sz="1200" dirty="0"/>
              <a:t> (aprobado)',</a:t>
            </a:r>
          </a:p>
          <a:p>
            <a:r>
              <a:rPr lang="es-ES" sz="1200" dirty="0"/>
              <a:t>    'Unidades curriculares 1º </a:t>
            </a:r>
            <a:r>
              <a:rPr lang="es-ES" sz="1200" dirty="0" err="1"/>
              <a:t>sem</a:t>
            </a:r>
            <a:r>
              <a:rPr lang="es-ES" sz="1200" dirty="0"/>
              <a:t> (grado)',</a:t>
            </a:r>
          </a:p>
          <a:p>
            <a:r>
              <a:rPr lang="es-ES" sz="1200" dirty="0"/>
              <a:t>    'Unidades curriculares 1º </a:t>
            </a:r>
            <a:r>
              <a:rPr lang="es-ES" sz="1200" dirty="0" err="1"/>
              <a:t>sem</a:t>
            </a:r>
            <a:r>
              <a:rPr lang="es-ES" sz="1200" dirty="0"/>
              <a:t> (sin evaluaciones)',</a:t>
            </a:r>
          </a:p>
          <a:p>
            <a:r>
              <a:rPr lang="es-ES" sz="1200" dirty="0"/>
              <a:t>    'Unidades curriculares 2º </a:t>
            </a:r>
            <a:r>
              <a:rPr lang="es-ES" sz="1200" dirty="0" err="1"/>
              <a:t>sem</a:t>
            </a:r>
            <a:r>
              <a:rPr lang="es-ES" sz="1200" dirty="0"/>
              <a:t> (acreditado)',</a:t>
            </a:r>
          </a:p>
          <a:p>
            <a:r>
              <a:rPr lang="es-ES" sz="1200" dirty="0"/>
              <a:t>    'Unidades curriculares 2º </a:t>
            </a:r>
            <a:r>
              <a:rPr lang="es-ES" sz="1200" dirty="0" err="1"/>
              <a:t>sem</a:t>
            </a:r>
            <a:r>
              <a:rPr lang="es-ES" sz="1200" dirty="0"/>
              <a:t> (matriculados)',</a:t>
            </a:r>
          </a:p>
          <a:p>
            <a:r>
              <a:rPr lang="es-ES" sz="1200" dirty="0"/>
              <a:t>    'Unidades curriculares 2º </a:t>
            </a:r>
            <a:r>
              <a:rPr lang="es-ES" sz="1200" dirty="0" err="1"/>
              <a:t>sem</a:t>
            </a:r>
            <a:r>
              <a:rPr lang="es-ES" sz="1200" dirty="0"/>
              <a:t> (evaluaciones)',</a:t>
            </a:r>
          </a:p>
          <a:p>
            <a:r>
              <a:rPr lang="es-ES" sz="1200" dirty="0"/>
              <a:t>    'Unidades curriculares 2º </a:t>
            </a:r>
            <a:r>
              <a:rPr lang="es-ES" sz="1200" dirty="0" err="1"/>
              <a:t>sem</a:t>
            </a:r>
            <a:r>
              <a:rPr lang="es-ES" sz="1200" dirty="0"/>
              <a:t> (aprobado)',</a:t>
            </a:r>
          </a:p>
          <a:p>
            <a:r>
              <a:rPr lang="es-ES" sz="1200" dirty="0"/>
              <a:t>    'Unidades curriculares 2º </a:t>
            </a:r>
            <a:r>
              <a:rPr lang="es-ES" sz="1200" dirty="0" err="1"/>
              <a:t>sem</a:t>
            </a:r>
            <a:r>
              <a:rPr lang="es-ES" sz="1200" dirty="0"/>
              <a:t> (grado)',</a:t>
            </a:r>
          </a:p>
          <a:p>
            <a:r>
              <a:rPr lang="es-ES" sz="1200" dirty="0"/>
              <a:t>    'Unidades curriculares 2º </a:t>
            </a:r>
            <a:r>
              <a:rPr lang="es-ES" sz="1200" dirty="0" err="1"/>
              <a:t>sem</a:t>
            </a:r>
            <a:r>
              <a:rPr lang="es-ES" sz="1200" dirty="0"/>
              <a:t> (sin evaluaciones)', </a:t>
            </a:r>
          </a:p>
          <a:p>
            <a:r>
              <a:rPr lang="es-ES" sz="1200" dirty="0"/>
              <a:t>    'Tasa de desempleo',</a:t>
            </a:r>
          </a:p>
          <a:p>
            <a:r>
              <a:rPr lang="es-ES" sz="1200" dirty="0"/>
              <a:t>    'Tasa de inflación', </a:t>
            </a:r>
          </a:p>
          <a:p>
            <a:r>
              <a:rPr lang="es-ES" sz="1200" dirty="0"/>
              <a:t>    'PIB'</a:t>
            </a:r>
          </a:p>
        </p:txBody>
      </p:sp>
    </p:spTree>
    <p:extLst>
      <p:ext uri="{BB962C8B-B14F-4D97-AF65-F5344CB8AC3E}">
        <p14:creationId xmlns:p14="http://schemas.microsoft.com/office/powerpoint/2010/main" val="397081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C367A-5642-38F5-3A29-98D95126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3" y="1061884"/>
            <a:ext cx="3336235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Mapa de correlaciones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2AB7A72-A09B-A8E7-8E6A-A6B32613DC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36235" y="-70102"/>
            <a:ext cx="8855765" cy="6928102"/>
          </a:xfrm>
        </p:spPr>
      </p:pic>
    </p:spTree>
    <p:extLst>
      <p:ext uri="{BB962C8B-B14F-4D97-AF65-F5344CB8AC3E}">
        <p14:creationId xmlns:p14="http://schemas.microsoft.com/office/powerpoint/2010/main" val="208354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A2753-E1AA-4240-C90C-FC50E012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87" y="0"/>
            <a:ext cx="7315200" cy="531320"/>
          </a:xfrm>
        </p:spPr>
        <p:txBody>
          <a:bodyPr>
            <a:normAutofit fontScale="90000"/>
          </a:bodyPr>
          <a:lstStyle/>
          <a:p>
            <a:r>
              <a:rPr lang="es-ES" sz="3600" b="1" dirty="0"/>
              <a:t>Mapa de correlaciones más altas: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63C3053-AAA1-8922-82C4-D896E9ECD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9040" y="2790186"/>
            <a:ext cx="3900947" cy="3372465"/>
          </a:xfrm>
        </p:spPr>
        <p:txBody>
          <a:bodyPr>
            <a:normAutofit fontScale="92500"/>
          </a:bodyPr>
          <a:lstStyle/>
          <a:p>
            <a:r>
              <a:rPr lang="es-ES" sz="1200" dirty="0"/>
              <a:t>'1º semestre (aprobado)' con '2º semestre (aprobado)’: (0.9)</a:t>
            </a:r>
          </a:p>
          <a:p>
            <a:r>
              <a:rPr lang="es-ES" sz="1200" dirty="0"/>
              <a:t>'Ocupación del padre' con 'Ocupación de la madre’: (0.91)</a:t>
            </a:r>
          </a:p>
          <a:p>
            <a:r>
              <a:rPr lang="es-ES" sz="1200" dirty="0"/>
              <a:t>1er semestre (acreditado)' con:</a:t>
            </a:r>
          </a:p>
          <a:p>
            <a:r>
              <a:rPr lang="es-ES" sz="1200" dirty="0"/>
              <a:t>                                1. 1º semestre (matriculado)' (0.77)                </a:t>
            </a:r>
          </a:p>
          <a:p>
            <a:r>
              <a:rPr lang="es-ES" sz="1200" dirty="0"/>
              <a:t>                                2. 2º semestre (acreditado)' (0.94)</a:t>
            </a:r>
          </a:p>
          <a:p>
            <a:r>
              <a:rPr lang="es-ES" sz="1200" dirty="0"/>
              <a:t>1º semestre (matriculado)' con:</a:t>
            </a:r>
          </a:p>
          <a:p>
            <a:r>
              <a:rPr lang="es-ES" sz="1200" dirty="0"/>
              <a:t>                                1. 1º semestre (acreditado)' (0.77)</a:t>
            </a:r>
          </a:p>
          <a:p>
            <a:r>
              <a:rPr lang="es-ES" sz="1200" dirty="0"/>
              <a:t>                                2. 1º semestre (aprobado)' (0.77)</a:t>
            </a:r>
          </a:p>
          <a:p>
            <a:r>
              <a:rPr lang="es-ES" sz="1200" dirty="0"/>
              <a:t>                                3. 2º semestre (matriculados)' (0.94)</a:t>
            </a:r>
          </a:p>
          <a:p>
            <a:r>
              <a:rPr lang="es-ES" sz="1200" dirty="0"/>
              <a:t>2º semestre (acreditado)' con:</a:t>
            </a:r>
          </a:p>
          <a:p>
            <a:r>
              <a:rPr lang="es-ES" sz="1200" dirty="0"/>
              <a:t>                                1. 1er semestre (acreditado)' (0.94)</a:t>
            </a:r>
          </a:p>
          <a:p>
            <a:r>
              <a:rPr lang="es-ES" sz="1200" dirty="0"/>
              <a:t>                                2. 2º semestre (matriculados)' (0.75)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991D724-D0B8-D35F-CCC0-BAE48D064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3399" y="695349"/>
            <a:ext cx="7848601" cy="6162652"/>
          </a:xfrm>
        </p:spPr>
      </p:pic>
    </p:spTree>
    <p:extLst>
      <p:ext uri="{BB962C8B-B14F-4D97-AF65-F5344CB8AC3E}">
        <p14:creationId xmlns:p14="http://schemas.microsoft.com/office/powerpoint/2010/main" val="2728181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3174</TotalTime>
  <Words>3343</Words>
  <Application>Microsoft Office PowerPoint</Application>
  <PresentationFormat>Panorámica</PresentationFormat>
  <Paragraphs>357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Consolas</vt:lpstr>
      <vt:lpstr>Garamond</vt:lpstr>
      <vt:lpstr>Orgánico</vt:lpstr>
      <vt:lpstr>Deserción escolar y éxito académico de los estudiantes.</vt:lpstr>
      <vt:lpstr>Datos</vt:lpstr>
      <vt:lpstr>Información adicional</vt:lpstr>
      <vt:lpstr>Blanco/situacion</vt:lpstr>
      <vt:lpstr>Analizo la variable Blanco/situación:</vt:lpstr>
      <vt:lpstr>Presentación de PowerPoint</vt:lpstr>
      <vt:lpstr>Escalo las variables necesarias:</vt:lpstr>
      <vt:lpstr>Mapa de correlaciones</vt:lpstr>
      <vt:lpstr>Mapa de correlaciones más altas:</vt:lpstr>
      <vt:lpstr>Random Forest para evaluar la importancia de las variables:</vt:lpstr>
      <vt:lpstr>Eliminación de variables:</vt:lpstr>
      <vt:lpstr>Correlograma sin las variables:  Me quedo con (4424, 27)</vt:lpstr>
      <vt:lpstr>Analizo la variable Genero:</vt:lpstr>
      <vt:lpstr>Tasas de matrícula al día</vt:lpstr>
      <vt:lpstr>Analizo la variable Nota de ingreso:</vt:lpstr>
      <vt:lpstr>Notas de ingreso</vt:lpstr>
      <vt:lpstr>Análisis del PIB</vt:lpstr>
      <vt:lpstr>Análisis de Nacionalidad:</vt:lpstr>
      <vt:lpstr>Presentación de PowerPoint</vt:lpstr>
      <vt:lpstr>Analizo Edad en el momento de la inscripción:</vt:lpstr>
      <vt:lpstr>Analizo la variable: Necesidades educativas especiales:</vt:lpstr>
      <vt:lpstr>1º semestre(matriculado), (aprobado) y 2º semestre(matriculado), (aprobado)</vt:lpstr>
      <vt:lpstr>Análisis Unidades Curriculares Acreditadas en el 1er Semestre</vt:lpstr>
      <vt:lpstr>Analizo la variable Curso con el gráfico de barras apiladas en distribución logarítmica:</vt:lpstr>
      <vt:lpstr>Presentación de PowerPoint</vt:lpstr>
      <vt:lpstr>Entrenamientos del modelo:</vt:lpstr>
      <vt:lpstr>1º. Entrenamiento con Random Forest. </vt:lpstr>
      <vt:lpstr>3º. Optimización de Hiperparámetros con Grid Search. </vt:lpstr>
      <vt:lpstr>4º. Entreno con Random Forest con SMOTE para el desequilibrio. </vt:lpstr>
      <vt:lpstr>Matriz de confusión</vt:lpstr>
      <vt:lpstr>Matriz de confusión y ROC AUC Score</vt:lpstr>
      <vt:lpstr>Métricas de clasificación:</vt:lpstr>
      <vt:lpstr>Reporte de clasificación de 4ºRF:</vt:lpstr>
      <vt:lpstr>4º. Random Forest</vt:lpstr>
      <vt:lpstr>Mejora de Reporte de Clasificación: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mallaina</dc:creator>
  <cp:lastModifiedBy>sara mallaina</cp:lastModifiedBy>
  <cp:revision>21</cp:revision>
  <dcterms:created xsi:type="dcterms:W3CDTF">2024-08-23T08:49:49Z</dcterms:created>
  <dcterms:modified xsi:type="dcterms:W3CDTF">2024-08-26T16:14:38Z</dcterms:modified>
</cp:coreProperties>
</file>